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60" r:id="rId3"/>
    <p:sldId id="273" r:id="rId4"/>
    <p:sldId id="262" r:id="rId5"/>
    <p:sldId id="274" r:id="rId6"/>
    <p:sldId id="280" r:id="rId7"/>
    <p:sldId id="281" r:id="rId8"/>
    <p:sldId id="282" r:id="rId9"/>
    <p:sldId id="268" r:id="rId10"/>
    <p:sldId id="275" r:id="rId11"/>
    <p:sldId id="276" r:id="rId12"/>
    <p:sldId id="277" r:id="rId13"/>
    <p:sldId id="278" r:id="rId14"/>
    <p:sldId id="269" r:id="rId15"/>
    <p:sldId id="279" r:id="rId16"/>
    <p:sldId id="257" r:id="rId17"/>
    <p:sldId id="271" r:id="rId18"/>
    <p:sldId id="285" r:id="rId19"/>
    <p:sldId id="272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49401" autoAdjust="0"/>
  </p:normalViewPr>
  <p:slideViewPr>
    <p:cSldViewPr snapToGrid="0">
      <p:cViewPr varScale="1">
        <p:scale>
          <a:sx n="57" d="100"/>
          <a:sy n="57" d="100"/>
        </p:scale>
        <p:origin x="199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AE28A2-6950-4FB7-A76B-639FD789534C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B7EE3F-E8BB-417A-8EDB-C3AAB422227F}">
      <dgm:prSet phldrT="[Text]" custT="1"/>
      <dgm:spPr/>
      <dgm:t>
        <a:bodyPr/>
        <a:lstStyle/>
        <a:p>
          <a:r>
            <a:rPr lang="en-US" sz="2800" dirty="0"/>
            <a:t>15 </a:t>
          </a:r>
          <a:r>
            <a:rPr lang="en-US" sz="1300" dirty="0"/>
            <a:t>programs</a:t>
          </a:r>
        </a:p>
      </dgm:t>
    </dgm:pt>
    <dgm:pt modelId="{33677E8E-B287-4B3D-BFAC-7DB41059701E}" type="parTrans" cxnId="{95B070BB-2E4D-4C58-ABFD-DE43DC4EC242}">
      <dgm:prSet/>
      <dgm:spPr/>
      <dgm:t>
        <a:bodyPr/>
        <a:lstStyle/>
        <a:p>
          <a:endParaRPr lang="en-US"/>
        </a:p>
      </dgm:t>
    </dgm:pt>
    <dgm:pt modelId="{06570A85-94DC-4126-BA00-7B94AE5819B5}" type="sibTrans" cxnId="{95B070BB-2E4D-4C58-ABFD-DE43DC4EC242}">
      <dgm:prSet/>
      <dgm:spPr/>
      <dgm:t>
        <a:bodyPr/>
        <a:lstStyle/>
        <a:p>
          <a:endParaRPr lang="en-US"/>
        </a:p>
      </dgm:t>
    </dgm:pt>
    <dgm:pt modelId="{34CC5CF2-994D-4BEF-B39D-F714627358C7}">
      <dgm:prSet phldrT="[Text]" custT="1"/>
      <dgm:spPr/>
      <dgm:t>
        <a:bodyPr/>
        <a:lstStyle/>
        <a:p>
          <a:r>
            <a:rPr lang="en-US" sz="2800" dirty="0"/>
            <a:t>1271</a:t>
          </a:r>
          <a:br>
            <a:rPr lang="en-US" sz="2800" dirty="0"/>
          </a:br>
          <a:r>
            <a:rPr lang="en-US" sz="1300" dirty="0"/>
            <a:t>participants</a:t>
          </a:r>
        </a:p>
      </dgm:t>
    </dgm:pt>
    <dgm:pt modelId="{D1E206A5-DD34-4A82-BAA5-9BC55C12DE4B}" type="parTrans" cxnId="{DC10EFBA-8CBA-44F4-AC7F-229C9F89A01F}">
      <dgm:prSet/>
      <dgm:spPr/>
      <dgm:t>
        <a:bodyPr/>
        <a:lstStyle/>
        <a:p>
          <a:endParaRPr lang="en-US"/>
        </a:p>
      </dgm:t>
    </dgm:pt>
    <dgm:pt modelId="{569A27F4-91D7-4217-84AB-FCCB6EA746A3}" type="sibTrans" cxnId="{DC10EFBA-8CBA-44F4-AC7F-229C9F89A01F}">
      <dgm:prSet/>
      <dgm:spPr/>
      <dgm:t>
        <a:bodyPr/>
        <a:lstStyle/>
        <a:p>
          <a:endParaRPr lang="en-US"/>
        </a:p>
      </dgm:t>
    </dgm:pt>
    <dgm:pt modelId="{A73AF18D-D39C-4807-B28B-ECCB7B429A92}">
      <dgm:prSet phldrT="[Text]" custT="1"/>
      <dgm:spPr/>
      <dgm:t>
        <a:bodyPr/>
        <a:lstStyle/>
        <a:p>
          <a:r>
            <a:rPr lang="en-US" sz="2800" dirty="0"/>
            <a:t>5800</a:t>
          </a:r>
          <a:br>
            <a:rPr lang="en-US" sz="2800" dirty="0"/>
          </a:br>
          <a:r>
            <a:rPr lang="en-US" sz="1300" dirty="0"/>
            <a:t>engagement hours</a:t>
          </a:r>
        </a:p>
      </dgm:t>
    </dgm:pt>
    <dgm:pt modelId="{13561E36-16BC-4974-8FEB-64C2F954D783}" type="parTrans" cxnId="{F364AD9E-E5AE-48A8-A84B-6818311A0B37}">
      <dgm:prSet/>
      <dgm:spPr/>
      <dgm:t>
        <a:bodyPr/>
        <a:lstStyle/>
        <a:p>
          <a:endParaRPr lang="en-US"/>
        </a:p>
      </dgm:t>
    </dgm:pt>
    <dgm:pt modelId="{135E83AE-EE31-41B6-9EFB-ABC9AF3FB100}" type="sibTrans" cxnId="{F364AD9E-E5AE-48A8-A84B-6818311A0B37}">
      <dgm:prSet/>
      <dgm:spPr/>
      <dgm:t>
        <a:bodyPr/>
        <a:lstStyle/>
        <a:p>
          <a:endParaRPr lang="en-US"/>
        </a:p>
      </dgm:t>
    </dgm:pt>
    <dgm:pt modelId="{7587C325-71DA-4EB2-8744-AB0698636996}" type="pres">
      <dgm:prSet presAssocID="{F6AE28A2-6950-4FB7-A76B-639FD789534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DF9044A-E765-4B96-925C-FD1C7D636C92}" type="pres">
      <dgm:prSet presAssocID="{A73AF18D-D39C-4807-B28B-ECCB7B429A92}" presName="Accent3" presStyleCnt="0"/>
      <dgm:spPr/>
    </dgm:pt>
    <dgm:pt modelId="{42117770-09AE-4227-8655-119E28DB875D}" type="pres">
      <dgm:prSet presAssocID="{A73AF18D-D39C-4807-B28B-ECCB7B429A92}" presName="Accent" presStyleLbl="node1" presStyleIdx="0" presStyleCnt="3"/>
      <dgm:spPr>
        <a:solidFill>
          <a:srgbClr val="C4E86B"/>
        </a:solidFill>
      </dgm:spPr>
    </dgm:pt>
    <dgm:pt modelId="{DF131A5A-0187-458B-B35C-971A515EA668}" type="pres">
      <dgm:prSet presAssocID="{A73AF18D-D39C-4807-B28B-ECCB7B429A92}" presName="ParentBackground3" presStyleCnt="0"/>
      <dgm:spPr/>
    </dgm:pt>
    <dgm:pt modelId="{2D3BCD1A-79C1-4A4A-A2BF-C4DFDC37011F}" type="pres">
      <dgm:prSet presAssocID="{A73AF18D-D39C-4807-B28B-ECCB7B429A92}" presName="ParentBackground" presStyleLbl="fgAcc1" presStyleIdx="0" presStyleCnt="3" custScaleX="107957"/>
      <dgm:spPr/>
      <dgm:t>
        <a:bodyPr/>
        <a:lstStyle/>
        <a:p>
          <a:endParaRPr lang="en-US"/>
        </a:p>
      </dgm:t>
    </dgm:pt>
    <dgm:pt modelId="{60CE66AE-78B4-43ED-8E9C-51AE9F75D4CC}" type="pres">
      <dgm:prSet presAssocID="{A73AF18D-D39C-4807-B28B-ECCB7B429A9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A183C-C84C-4E57-A39A-6F1F18396EF6}" type="pres">
      <dgm:prSet presAssocID="{34CC5CF2-994D-4BEF-B39D-F714627358C7}" presName="Accent2" presStyleCnt="0"/>
      <dgm:spPr/>
    </dgm:pt>
    <dgm:pt modelId="{A44CC557-80AC-4660-8DB3-12191976ADDC}" type="pres">
      <dgm:prSet presAssocID="{34CC5CF2-994D-4BEF-B39D-F714627358C7}" presName="Accent" presStyleLbl="node1" presStyleIdx="1" presStyleCnt="3"/>
      <dgm:spPr>
        <a:solidFill>
          <a:srgbClr val="7D868C"/>
        </a:solidFill>
      </dgm:spPr>
    </dgm:pt>
    <dgm:pt modelId="{C12E49C1-A0F2-4ABB-858D-0EF4056978B5}" type="pres">
      <dgm:prSet presAssocID="{34CC5CF2-994D-4BEF-B39D-F714627358C7}" presName="ParentBackground2" presStyleCnt="0"/>
      <dgm:spPr/>
    </dgm:pt>
    <dgm:pt modelId="{C55298E1-FC92-490A-935B-943BDA67CB95}" type="pres">
      <dgm:prSet presAssocID="{34CC5CF2-994D-4BEF-B39D-F714627358C7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80ED0FE7-5E98-4462-8CBE-BE5443248E5F}" type="pres">
      <dgm:prSet presAssocID="{34CC5CF2-994D-4BEF-B39D-F714627358C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03BFFB-5B52-4DB3-BFC5-6C1384C4D348}" type="pres">
      <dgm:prSet presAssocID="{ACB7EE3F-E8BB-417A-8EDB-C3AAB422227F}" presName="Accent1" presStyleCnt="0"/>
      <dgm:spPr/>
    </dgm:pt>
    <dgm:pt modelId="{D0BE2890-21BA-423C-8B58-8FBB35BC92E1}" type="pres">
      <dgm:prSet presAssocID="{ACB7EE3F-E8BB-417A-8EDB-C3AAB422227F}" presName="Accent" presStyleLbl="node1" presStyleIdx="2" presStyleCnt="3"/>
      <dgm:spPr>
        <a:solidFill>
          <a:srgbClr val="46797B"/>
        </a:solidFill>
        <a:ln>
          <a:solidFill>
            <a:srgbClr val="46797B"/>
          </a:solidFill>
        </a:ln>
      </dgm:spPr>
    </dgm:pt>
    <dgm:pt modelId="{3A097A00-7729-4A37-8064-92379BFF27FB}" type="pres">
      <dgm:prSet presAssocID="{ACB7EE3F-E8BB-417A-8EDB-C3AAB422227F}" presName="ParentBackground1" presStyleCnt="0"/>
      <dgm:spPr/>
    </dgm:pt>
    <dgm:pt modelId="{C235DFFD-D416-4DE2-BE1D-A2F7DD14357A}" type="pres">
      <dgm:prSet presAssocID="{ACB7EE3F-E8BB-417A-8EDB-C3AAB422227F}" presName="ParentBackground" presStyleLbl="fgAcc1" presStyleIdx="2" presStyleCnt="3" custLinFactNeighborX="-1613" custLinFactNeighborY="-704"/>
      <dgm:spPr/>
      <dgm:t>
        <a:bodyPr/>
        <a:lstStyle/>
        <a:p>
          <a:endParaRPr lang="en-US"/>
        </a:p>
      </dgm:t>
    </dgm:pt>
    <dgm:pt modelId="{EC02B1E8-844D-4B7B-97D2-8F77002430D7}" type="pres">
      <dgm:prSet presAssocID="{ACB7EE3F-E8BB-417A-8EDB-C3AAB422227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D5078A-944B-4B6F-9542-7D9689EA70F9}" type="presOf" srcId="{A73AF18D-D39C-4807-B28B-ECCB7B429A92}" destId="{2D3BCD1A-79C1-4A4A-A2BF-C4DFDC37011F}" srcOrd="0" destOrd="0" presId="urn:microsoft.com/office/officeart/2011/layout/CircleProcess"/>
    <dgm:cxn modelId="{340A5173-F8CB-4BFA-A84D-A3784A2FDBD8}" type="presOf" srcId="{A73AF18D-D39C-4807-B28B-ECCB7B429A92}" destId="{60CE66AE-78B4-43ED-8E9C-51AE9F75D4CC}" srcOrd="1" destOrd="0" presId="urn:microsoft.com/office/officeart/2011/layout/CircleProcess"/>
    <dgm:cxn modelId="{FBB7BC1A-77C9-420F-A14D-9A94374155C2}" type="presOf" srcId="{ACB7EE3F-E8BB-417A-8EDB-C3AAB422227F}" destId="{EC02B1E8-844D-4B7B-97D2-8F77002430D7}" srcOrd="1" destOrd="0" presId="urn:microsoft.com/office/officeart/2011/layout/CircleProcess"/>
    <dgm:cxn modelId="{05D86B85-AACA-4B28-816C-AB7A6266AFEA}" type="presOf" srcId="{ACB7EE3F-E8BB-417A-8EDB-C3AAB422227F}" destId="{C235DFFD-D416-4DE2-BE1D-A2F7DD14357A}" srcOrd="0" destOrd="0" presId="urn:microsoft.com/office/officeart/2011/layout/CircleProcess"/>
    <dgm:cxn modelId="{30CD5A3C-D402-44BF-A5B5-C374AF0A1A96}" type="presOf" srcId="{F6AE28A2-6950-4FB7-A76B-639FD789534C}" destId="{7587C325-71DA-4EB2-8744-AB0698636996}" srcOrd="0" destOrd="0" presId="urn:microsoft.com/office/officeart/2011/layout/CircleProcess"/>
    <dgm:cxn modelId="{F364AD9E-E5AE-48A8-A84B-6818311A0B37}" srcId="{F6AE28A2-6950-4FB7-A76B-639FD789534C}" destId="{A73AF18D-D39C-4807-B28B-ECCB7B429A92}" srcOrd="2" destOrd="0" parTransId="{13561E36-16BC-4974-8FEB-64C2F954D783}" sibTransId="{135E83AE-EE31-41B6-9EFB-ABC9AF3FB100}"/>
    <dgm:cxn modelId="{DC10EFBA-8CBA-44F4-AC7F-229C9F89A01F}" srcId="{F6AE28A2-6950-4FB7-A76B-639FD789534C}" destId="{34CC5CF2-994D-4BEF-B39D-F714627358C7}" srcOrd="1" destOrd="0" parTransId="{D1E206A5-DD34-4A82-BAA5-9BC55C12DE4B}" sibTransId="{569A27F4-91D7-4217-84AB-FCCB6EA746A3}"/>
    <dgm:cxn modelId="{95B070BB-2E4D-4C58-ABFD-DE43DC4EC242}" srcId="{F6AE28A2-6950-4FB7-A76B-639FD789534C}" destId="{ACB7EE3F-E8BB-417A-8EDB-C3AAB422227F}" srcOrd="0" destOrd="0" parTransId="{33677E8E-B287-4B3D-BFAC-7DB41059701E}" sibTransId="{06570A85-94DC-4126-BA00-7B94AE5819B5}"/>
    <dgm:cxn modelId="{F2C94667-E4D0-4948-A0BF-14D471235568}" type="presOf" srcId="{34CC5CF2-994D-4BEF-B39D-F714627358C7}" destId="{C55298E1-FC92-490A-935B-943BDA67CB95}" srcOrd="0" destOrd="0" presId="urn:microsoft.com/office/officeart/2011/layout/CircleProcess"/>
    <dgm:cxn modelId="{C35A76E2-7763-4C01-BBEC-394BD1FEF1CE}" type="presOf" srcId="{34CC5CF2-994D-4BEF-B39D-F714627358C7}" destId="{80ED0FE7-5E98-4462-8CBE-BE5443248E5F}" srcOrd="1" destOrd="0" presId="urn:microsoft.com/office/officeart/2011/layout/CircleProcess"/>
    <dgm:cxn modelId="{0EA491EB-EFBE-42C4-872E-411A3E995AB7}" type="presParOf" srcId="{7587C325-71DA-4EB2-8744-AB0698636996}" destId="{4DF9044A-E765-4B96-925C-FD1C7D636C92}" srcOrd="0" destOrd="0" presId="urn:microsoft.com/office/officeart/2011/layout/CircleProcess"/>
    <dgm:cxn modelId="{FF720887-49E8-44A2-A723-D77FAED33AA2}" type="presParOf" srcId="{4DF9044A-E765-4B96-925C-FD1C7D636C92}" destId="{42117770-09AE-4227-8655-119E28DB875D}" srcOrd="0" destOrd="0" presId="urn:microsoft.com/office/officeart/2011/layout/CircleProcess"/>
    <dgm:cxn modelId="{73C53FF5-0485-4CA6-BAE7-C5A8B99F1404}" type="presParOf" srcId="{7587C325-71DA-4EB2-8744-AB0698636996}" destId="{DF131A5A-0187-458B-B35C-971A515EA668}" srcOrd="1" destOrd="0" presId="urn:microsoft.com/office/officeart/2011/layout/CircleProcess"/>
    <dgm:cxn modelId="{0FFF4B35-C1D5-4716-9F40-DC5A4EA65B23}" type="presParOf" srcId="{DF131A5A-0187-458B-B35C-971A515EA668}" destId="{2D3BCD1A-79C1-4A4A-A2BF-C4DFDC37011F}" srcOrd="0" destOrd="0" presId="urn:microsoft.com/office/officeart/2011/layout/CircleProcess"/>
    <dgm:cxn modelId="{DF72DAB6-F435-4DAA-B77A-370C344F9069}" type="presParOf" srcId="{7587C325-71DA-4EB2-8744-AB0698636996}" destId="{60CE66AE-78B4-43ED-8E9C-51AE9F75D4CC}" srcOrd="2" destOrd="0" presId="urn:microsoft.com/office/officeart/2011/layout/CircleProcess"/>
    <dgm:cxn modelId="{0FA335A2-E42A-43EC-84A4-4EF305F80DE7}" type="presParOf" srcId="{7587C325-71DA-4EB2-8744-AB0698636996}" destId="{9EAA183C-C84C-4E57-A39A-6F1F18396EF6}" srcOrd="3" destOrd="0" presId="urn:microsoft.com/office/officeart/2011/layout/CircleProcess"/>
    <dgm:cxn modelId="{DD60B9A7-9A4F-4D8D-B142-83B61B376B9A}" type="presParOf" srcId="{9EAA183C-C84C-4E57-A39A-6F1F18396EF6}" destId="{A44CC557-80AC-4660-8DB3-12191976ADDC}" srcOrd="0" destOrd="0" presId="urn:microsoft.com/office/officeart/2011/layout/CircleProcess"/>
    <dgm:cxn modelId="{E64E038C-F031-4A56-8DF7-4940DF892D83}" type="presParOf" srcId="{7587C325-71DA-4EB2-8744-AB0698636996}" destId="{C12E49C1-A0F2-4ABB-858D-0EF4056978B5}" srcOrd="4" destOrd="0" presId="urn:microsoft.com/office/officeart/2011/layout/CircleProcess"/>
    <dgm:cxn modelId="{EFDBC7F2-B585-490F-B6FE-9D793FA23FD8}" type="presParOf" srcId="{C12E49C1-A0F2-4ABB-858D-0EF4056978B5}" destId="{C55298E1-FC92-490A-935B-943BDA67CB95}" srcOrd="0" destOrd="0" presId="urn:microsoft.com/office/officeart/2011/layout/CircleProcess"/>
    <dgm:cxn modelId="{8D50BB8C-CD84-425C-B7DC-BEB4CDFB0BC6}" type="presParOf" srcId="{7587C325-71DA-4EB2-8744-AB0698636996}" destId="{80ED0FE7-5E98-4462-8CBE-BE5443248E5F}" srcOrd="5" destOrd="0" presId="urn:microsoft.com/office/officeart/2011/layout/CircleProcess"/>
    <dgm:cxn modelId="{2F2EA583-47BD-46E7-B150-A8C7DA62622D}" type="presParOf" srcId="{7587C325-71DA-4EB2-8744-AB0698636996}" destId="{8203BFFB-5B52-4DB3-BFC5-6C1384C4D348}" srcOrd="6" destOrd="0" presId="urn:microsoft.com/office/officeart/2011/layout/CircleProcess"/>
    <dgm:cxn modelId="{B707B2F8-3637-4F34-B3D4-2E7A28A5F1F3}" type="presParOf" srcId="{8203BFFB-5B52-4DB3-BFC5-6C1384C4D348}" destId="{D0BE2890-21BA-423C-8B58-8FBB35BC92E1}" srcOrd="0" destOrd="0" presId="urn:microsoft.com/office/officeart/2011/layout/CircleProcess"/>
    <dgm:cxn modelId="{558CF1B5-980C-42B9-A58C-2624E9CBCB9F}" type="presParOf" srcId="{7587C325-71DA-4EB2-8744-AB0698636996}" destId="{3A097A00-7729-4A37-8064-92379BFF27FB}" srcOrd="7" destOrd="0" presId="urn:microsoft.com/office/officeart/2011/layout/CircleProcess"/>
    <dgm:cxn modelId="{466FFC6D-001B-4890-BC74-A1F821E99108}" type="presParOf" srcId="{3A097A00-7729-4A37-8064-92379BFF27FB}" destId="{C235DFFD-D416-4DE2-BE1D-A2F7DD14357A}" srcOrd="0" destOrd="0" presId="urn:microsoft.com/office/officeart/2011/layout/CircleProcess"/>
    <dgm:cxn modelId="{2610978B-3B9D-498E-8986-D763C232BFD9}" type="presParOf" srcId="{7587C325-71DA-4EB2-8744-AB0698636996}" destId="{EC02B1E8-844D-4B7B-97D2-8F77002430D7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AE28A2-6950-4FB7-A76B-639FD789534C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B7EE3F-E8BB-417A-8EDB-C3AAB422227F}">
      <dgm:prSet phldrT="[Text]" custT="1"/>
      <dgm:spPr/>
      <dgm:t>
        <a:bodyPr/>
        <a:lstStyle/>
        <a:p>
          <a:r>
            <a:rPr lang="en-US" sz="2800" dirty="0"/>
            <a:t>41</a:t>
          </a:r>
        </a:p>
        <a:p>
          <a:r>
            <a:rPr lang="en-US" sz="1300" dirty="0"/>
            <a:t>programs</a:t>
          </a:r>
        </a:p>
      </dgm:t>
    </dgm:pt>
    <dgm:pt modelId="{33677E8E-B287-4B3D-BFAC-7DB41059701E}" type="parTrans" cxnId="{95B070BB-2E4D-4C58-ABFD-DE43DC4EC242}">
      <dgm:prSet/>
      <dgm:spPr/>
      <dgm:t>
        <a:bodyPr/>
        <a:lstStyle/>
        <a:p>
          <a:endParaRPr lang="en-US"/>
        </a:p>
      </dgm:t>
    </dgm:pt>
    <dgm:pt modelId="{06570A85-94DC-4126-BA00-7B94AE5819B5}" type="sibTrans" cxnId="{95B070BB-2E4D-4C58-ABFD-DE43DC4EC242}">
      <dgm:prSet/>
      <dgm:spPr/>
      <dgm:t>
        <a:bodyPr/>
        <a:lstStyle/>
        <a:p>
          <a:endParaRPr lang="en-US"/>
        </a:p>
      </dgm:t>
    </dgm:pt>
    <dgm:pt modelId="{34CC5CF2-994D-4BEF-B39D-F714627358C7}">
      <dgm:prSet phldrT="[Text]" custT="1"/>
      <dgm:spPr/>
      <dgm:t>
        <a:bodyPr/>
        <a:lstStyle/>
        <a:p>
          <a:r>
            <a:rPr lang="en-US" sz="2800" dirty="0"/>
            <a:t>898</a:t>
          </a:r>
          <a:r>
            <a:rPr lang="en-US" sz="1300" dirty="0"/>
            <a:t> participants</a:t>
          </a:r>
        </a:p>
      </dgm:t>
    </dgm:pt>
    <dgm:pt modelId="{D1E206A5-DD34-4A82-BAA5-9BC55C12DE4B}" type="parTrans" cxnId="{DC10EFBA-8CBA-44F4-AC7F-229C9F89A01F}">
      <dgm:prSet/>
      <dgm:spPr/>
      <dgm:t>
        <a:bodyPr/>
        <a:lstStyle/>
        <a:p>
          <a:endParaRPr lang="en-US"/>
        </a:p>
      </dgm:t>
    </dgm:pt>
    <dgm:pt modelId="{569A27F4-91D7-4217-84AB-FCCB6EA746A3}" type="sibTrans" cxnId="{DC10EFBA-8CBA-44F4-AC7F-229C9F89A01F}">
      <dgm:prSet/>
      <dgm:spPr/>
      <dgm:t>
        <a:bodyPr/>
        <a:lstStyle/>
        <a:p>
          <a:endParaRPr lang="en-US"/>
        </a:p>
      </dgm:t>
    </dgm:pt>
    <dgm:pt modelId="{A73AF18D-D39C-4807-B28B-ECCB7B429A92}">
      <dgm:prSet phldrT="[Text]" custT="1"/>
      <dgm:spPr/>
      <dgm:t>
        <a:bodyPr/>
        <a:lstStyle/>
        <a:p>
          <a:r>
            <a:rPr lang="en-US" sz="2800" dirty="0"/>
            <a:t>7928 </a:t>
          </a:r>
          <a:r>
            <a:rPr lang="en-US" sz="1300" dirty="0"/>
            <a:t>engagement hours</a:t>
          </a:r>
        </a:p>
      </dgm:t>
    </dgm:pt>
    <dgm:pt modelId="{13561E36-16BC-4974-8FEB-64C2F954D783}" type="parTrans" cxnId="{F364AD9E-E5AE-48A8-A84B-6818311A0B37}">
      <dgm:prSet/>
      <dgm:spPr/>
      <dgm:t>
        <a:bodyPr/>
        <a:lstStyle/>
        <a:p>
          <a:endParaRPr lang="en-US"/>
        </a:p>
      </dgm:t>
    </dgm:pt>
    <dgm:pt modelId="{135E83AE-EE31-41B6-9EFB-ABC9AF3FB100}" type="sibTrans" cxnId="{F364AD9E-E5AE-48A8-A84B-6818311A0B37}">
      <dgm:prSet/>
      <dgm:spPr/>
      <dgm:t>
        <a:bodyPr/>
        <a:lstStyle/>
        <a:p>
          <a:endParaRPr lang="en-US"/>
        </a:p>
      </dgm:t>
    </dgm:pt>
    <dgm:pt modelId="{7587C325-71DA-4EB2-8744-AB0698636996}" type="pres">
      <dgm:prSet presAssocID="{F6AE28A2-6950-4FB7-A76B-639FD789534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DF9044A-E765-4B96-925C-FD1C7D636C92}" type="pres">
      <dgm:prSet presAssocID="{A73AF18D-D39C-4807-B28B-ECCB7B429A92}" presName="Accent3" presStyleCnt="0"/>
      <dgm:spPr/>
    </dgm:pt>
    <dgm:pt modelId="{42117770-09AE-4227-8655-119E28DB875D}" type="pres">
      <dgm:prSet presAssocID="{A73AF18D-D39C-4807-B28B-ECCB7B429A92}" presName="Accent" presStyleLbl="node1" presStyleIdx="0" presStyleCnt="3"/>
      <dgm:spPr>
        <a:solidFill>
          <a:srgbClr val="C4E86B"/>
        </a:solidFill>
      </dgm:spPr>
    </dgm:pt>
    <dgm:pt modelId="{DF131A5A-0187-458B-B35C-971A515EA668}" type="pres">
      <dgm:prSet presAssocID="{A73AF18D-D39C-4807-B28B-ECCB7B429A92}" presName="ParentBackground3" presStyleCnt="0"/>
      <dgm:spPr/>
    </dgm:pt>
    <dgm:pt modelId="{2D3BCD1A-79C1-4A4A-A2BF-C4DFDC37011F}" type="pres">
      <dgm:prSet presAssocID="{A73AF18D-D39C-4807-B28B-ECCB7B429A92}" presName="ParentBackground" presStyleLbl="fgAcc1" presStyleIdx="0" presStyleCnt="3" custScaleX="107957"/>
      <dgm:spPr/>
      <dgm:t>
        <a:bodyPr/>
        <a:lstStyle/>
        <a:p>
          <a:endParaRPr lang="en-US"/>
        </a:p>
      </dgm:t>
    </dgm:pt>
    <dgm:pt modelId="{60CE66AE-78B4-43ED-8E9C-51AE9F75D4CC}" type="pres">
      <dgm:prSet presAssocID="{A73AF18D-D39C-4807-B28B-ECCB7B429A9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A183C-C84C-4E57-A39A-6F1F18396EF6}" type="pres">
      <dgm:prSet presAssocID="{34CC5CF2-994D-4BEF-B39D-F714627358C7}" presName="Accent2" presStyleCnt="0"/>
      <dgm:spPr/>
    </dgm:pt>
    <dgm:pt modelId="{A44CC557-80AC-4660-8DB3-12191976ADDC}" type="pres">
      <dgm:prSet presAssocID="{34CC5CF2-994D-4BEF-B39D-F714627358C7}" presName="Accent" presStyleLbl="node1" presStyleIdx="1" presStyleCnt="3"/>
      <dgm:spPr>
        <a:solidFill>
          <a:srgbClr val="7D868C"/>
        </a:solidFill>
      </dgm:spPr>
    </dgm:pt>
    <dgm:pt modelId="{C12E49C1-A0F2-4ABB-858D-0EF4056978B5}" type="pres">
      <dgm:prSet presAssocID="{34CC5CF2-994D-4BEF-B39D-F714627358C7}" presName="ParentBackground2" presStyleCnt="0"/>
      <dgm:spPr/>
    </dgm:pt>
    <dgm:pt modelId="{C55298E1-FC92-490A-935B-943BDA67CB95}" type="pres">
      <dgm:prSet presAssocID="{34CC5CF2-994D-4BEF-B39D-F714627358C7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80ED0FE7-5E98-4462-8CBE-BE5443248E5F}" type="pres">
      <dgm:prSet presAssocID="{34CC5CF2-994D-4BEF-B39D-F714627358C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03BFFB-5B52-4DB3-BFC5-6C1384C4D348}" type="pres">
      <dgm:prSet presAssocID="{ACB7EE3F-E8BB-417A-8EDB-C3AAB422227F}" presName="Accent1" presStyleCnt="0"/>
      <dgm:spPr/>
    </dgm:pt>
    <dgm:pt modelId="{D0BE2890-21BA-423C-8B58-8FBB35BC92E1}" type="pres">
      <dgm:prSet presAssocID="{ACB7EE3F-E8BB-417A-8EDB-C3AAB422227F}" presName="Accent" presStyleLbl="node1" presStyleIdx="2" presStyleCnt="3"/>
      <dgm:spPr>
        <a:solidFill>
          <a:srgbClr val="46797B"/>
        </a:solidFill>
        <a:ln>
          <a:solidFill>
            <a:srgbClr val="46797B"/>
          </a:solidFill>
        </a:ln>
      </dgm:spPr>
    </dgm:pt>
    <dgm:pt modelId="{3A097A00-7729-4A37-8064-92379BFF27FB}" type="pres">
      <dgm:prSet presAssocID="{ACB7EE3F-E8BB-417A-8EDB-C3AAB422227F}" presName="ParentBackground1" presStyleCnt="0"/>
      <dgm:spPr/>
    </dgm:pt>
    <dgm:pt modelId="{C235DFFD-D416-4DE2-BE1D-A2F7DD14357A}" type="pres">
      <dgm:prSet presAssocID="{ACB7EE3F-E8BB-417A-8EDB-C3AAB422227F}" presName="ParentBackground" presStyleLbl="fgAcc1" presStyleIdx="2" presStyleCnt="3" custLinFactNeighborX="-1613" custLinFactNeighborY="-704"/>
      <dgm:spPr/>
      <dgm:t>
        <a:bodyPr/>
        <a:lstStyle/>
        <a:p>
          <a:endParaRPr lang="en-US"/>
        </a:p>
      </dgm:t>
    </dgm:pt>
    <dgm:pt modelId="{EC02B1E8-844D-4B7B-97D2-8F77002430D7}" type="pres">
      <dgm:prSet presAssocID="{ACB7EE3F-E8BB-417A-8EDB-C3AAB422227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D5078A-944B-4B6F-9542-7D9689EA70F9}" type="presOf" srcId="{A73AF18D-D39C-4807-B28B-ECCB7B429A92}" destId="{2D3BCD1A-79C1-4A4A-A2BF-C4DFDC37011F}" srcOrd="0" destOrd="0" presId="urn:microsoft.com/office/officeart/2011/layout/CircleProcess"/>
    <dgm:cxn modelId="{340A5173-F8CB-4BFA-A84D-A3784A2FDBD8}" type="presOf" srcId="{A73AF18D-D39C-4807-B28B-ECCB7B429A92}" destId="{60CE66AE-78B4-43ED-8E9C-51AE9F75D4CC}" srcOrd="1" destOrd="0" presId="urn:microsoft.com/office/officeart/2011/layout/CircleProcess"/>
    <dgm:cxn modelId="{FBB7BC1A-77C9-420F-A14D-9A94374155C2}" type="presOf" srcId="{ACB7EE3F-E8BB-417A-8EDB-C3AAB422227F}" destId="{EC02B1E8-844D-4B7B-97D2-8F77002430D7}" srcOrd="1" destOrd="0" presId="urn:microsoft.com/office/officeart/2011/layout/CircleProcess"/>
    <dgm:cxn modelId="{05D86B85-AACA-4B28-816C-AB7A6266AFEA}" type="presOf" srcId="{ACB7EE3F-E8BB-417A-8EDB-C3AAB422227F}" destId="{C235DFFD-D416-4DE2-BE1D-A2F7DD14357A}" srcOrd="0" destOrd="0" presId="urn:microsoft.com/office/officeart/2011/layout/CircleProcess"/>
    <dgm:cxn modelId="{30CD5A3C-D402-44BF-A5B5-C374AF0A1A96}" type="presOf" srcId="{F6AE28A2-6950-4FB7-A76B-639FD789534C}" destId="{7587C325-71DA-4EB2-8744-AB0698636996}" srcOrd="0" destOrd="0" presId="urn:microsoft.com/office/officeart/2011/layout/CircleProcess"/>
    <dgm:cxn modelId="{F364AD9E-E5AE-48A8-A84B-6818311A0B37}" srcId="{F6AE28A2-6950-4FB7-A76B-639FD789534C}" destId="{A73AF18D-D39C-4807-B28B-ECCB7B429A92}" srcOrd="2" destOrd="0" parTransId="{13561E36-16BC-4974-8FEB-64C2F954D783}" sibTransId="{135E83AE-EE31-41B6-9EFB-ABC9AF3FB100}"/>
    <dgm:cxn modelId="{DC10EFBA-8CBA-44F4-AC7F-229C9F89A01F}" srcId="{F6AE28A2-6950-4FB7-A76B-639FD789534C}" destId="{34CC5CF2-994D-4BEF-B39D-F714627358C7}" srcOrd="1" destOrd="0" parTransId="{D1E206A5-DD34-4A82-BAA5-9BC55C12DE4B}" sibTransId="{569A27F4-91D7-4217-84AB-FCCB6EA746A3}"/>
    <dgm:cxn modelId="{95B070BB-2E4D-4C58-ABFD-DE43DC4EC242}" srcId="{F6AE28A2-6950-4FB7-A76B-639FD789534C}" destId="{ACB7EE3F-E8BB-417A-8EDB-C3AAB422227F}" srcOrd="0" destOrd="0" parTransId="{33677E8E-B287-4B3D-BFAC-7DB41059701E}" sibTransId="{06570A85-94DC-4126-BA00-7B94AE5819B5}"/>
    <dgm:cxn modelId="{F2C94667-E4D0-4948-A0BF-14D471235568}" type="presOf" srcId="{34CC5CF2-994D-4BEF-B39D-F714627358C7}" destId="{C55298E1-FC92-490A-935B-943BDA67CB95}" srcOrd="0" destOrd="0" presId="urn:microsoft.com/office/officeart/2011/layout/CircleProcess"/>
    <dgm:cxn modelId="{C35A76E2-7763-4C01-BBEC-394BD1FEF1CE}" type="presOf" srcId="{34CC5CF2-994D-4BEF-B39D-F714627358C7}" destId="{80ED0FE7-5E98-4462-8CBE-BE5443248E5F}" srcOrd="1" destOrd="0" presId="urn:microsoft.com/office/officeart/2011/layout/CircleProcess"/>
    <dgm:cxn modelId="{0EA491EB-EFBE-42C4-872E-411A3E995AB7}" type="presParOf" srcId="{7587C325-71DA-4EB2-8744-AB0698636996}" destId="{4DF9044A-E765-4B96-925C-FD1C7D636C92}" srcOrd="0" destOrd="0" presId="urn:microsoft.com/office/officeart/2011/layout/CircleProcess"/>
    <dgm:cxn modelId="{FF720887-49E8-44A2-A723-D77FAED33AA2}" type="presParOf" srcId="{4DF9044A-E765-4B96-925C-FD1C7D636C92}" destId="{42117770-09AE-4227-8655-119E28DB875D}" srcOrd="0" destOrd="0" presId="urn:microsoft.com/office/officeart/2011/layout/CircleProcess"/>
    <dgm:cxn modelId="{73C53FF5-0485-4CA6-BAE7-C5A8B99F1404}" type="presParOf" srcId="{7587C325-71DA-4EB2-8744-AB0698636996}" destId="{DF131A5A-0187-458B-B35C-971A515EA668}" srcOrd="1" destOrd="0" presId="urn:microsoft.com/office/officeart/2011/layout/CircleProcess"/>
    <dgm:cxn modelId="{0FFF4B35-C1D5-4716-9F40-DC5A4EA65B23}" type="presParOf" srcId="{DF131A5A-0187-458B-B35C-971A515EA668}" destId="{2D3BCD1A-79C1-4A4A-A2BF-C4DFDC37011F}" srcOrd="0" destOrd="0" presId="urn:microsoft.com/office/officeart/2011/layout/CircleProcess"/>
    <dgm:cxn modelId="{DF72DAB6-F435-4DAA-B77A-370C344F9069}" type="presParOf" srcId="{7587C325-71DA-4EB2-8744-AB0698636996}" destId="{60CE66AE-78B4-43ED-8E9C-51AE9F75D4CC}" srcOrd="2" destOrd="0" presId="urn:microsoft.com/office/officeart/2011/layout/CircleProcess"/>
    <dgm:cxn modelId="{0FA335A2-E42A-43EC-84A4-4EF305F80DE7}" type="presParOf" srcId="{7587C325-71DA-4EB2-8744-AB0698636996}" destId="{9EAA183C-C84C-4E57-A39A-6F1F18396EF6}" srcOrd="3" destOrd="0" presId="urn:microsoft.com/office/officeart/2011/layout/CircleProcess"/>
    <dgm:cxn modelId="{DD60B9A7-9A4F-4D8D-B142-83B61B376B9A}" type="presParOf" srcId="{9EAA183C-C84C-4E57-A39A-6F1F18396EF6}" destId="{A44CC557-80AC-4660-8DB3-12191976ADDC}" srcOrd="0" destOrd="0" presId="urn:microsoft.com/office/officeart/2011/layout/CircleProcess"/>
    <dgm:cxn modelId="{E64E038C-F031-4A56-8DF7-4940DF892D83}" type="presParOf" srcId="{7587C325-71DA-4EB2-8744-AB0698636996}" destId="{C12E49C1-A0F2-4ABB-858D-0EF4056978B5}" srcOrd="4" destOrd="0" presId="urn:microsoft.com/office/officeart/2011/layout/CircleProcess"/>
    <dgm:cxn modelId="{EFDBC7F2-B585-490F-B6FE-9D793FA23FD8}" type="presParOf" srcId="{C12E49C1-A0F2-4ABB-858D-0EF4056978B5}" destId="{C55298E1-FC92-490A-935B-943BDA67CB95}" srcOrd="0" destOrd="0" presId="urn:microsoft.com/office/officeart/2011/layout/CircleProcess"/>
    <dgm:cxn modelId="{8D50BB8C-CD84-425C-B7DC-BEB4CDFB0BC6}" type="presParOf" srcId="{7587C325-71DA-4EB2-8744-AB0698636996}" destId="{80ED0FE7-5E98-4462-8CBE-BE5443248E5F}" srcOrd="5" destOrd="0" presId="urn:microsoft.com/office/officeart/2011/layout/CircleProcess"/>
    <dgm:cxn modelId="{2F2EA583-47BD-46E7-B150-A8C7DA62622D}" type="presParOf" srcId="{7587C325-71DA-4EB2-8744-AB0698636996}" destId="{8203BFFB-5B52-4DB3-BFC5-6C1384C4D348}" srcOrd="6" destOrd="0" presId="urn:microsoft.com/office/officeart/2011/layout/CircleProcess"/>
    <dgm:cxn modelId="{B707B2F8-3637-4F34-B3D4-2E7A28A5F1F3}" type="presParOf" srcId="{8203BFFB-5B52-4DB3-BFC5-6C1384C4D348}" destId="{D0BE2890-21BA-423C-8B58-8FBB35BC92E1}" srcOrd="0" destOrd="0" presId="urn:microsoft.com/office/officeart/2011/layout/CircleProcess"/>
    <dgm:cxn modelId="{558CF1B5-980C-42B9-A58C-2624E9CBCB9F}" type="presParOf" srcId="{7587C325-71DA-4EB2-8744-AB0698636996}" destId="{3A097A00-7729-4A37-8064-92379BFF27FB}" srcOrd="7" destOrd="0" presId="urn:microsoft.com/office/officeart/2011/layout/CircleProcess"/>
    <dgm:cxn modelId="{466FFC6D-001B-4890-BC74-A1F821E99108}" type="presParOf" srcId="{3A097A00-7729-4A37-8064-92379BFF27FB}" destId="{C235DFFD-D416-4DE2-BE1D-A2F7DD14357A}" srcOrd="0" destOrd="0" presId="urn:microsoft.com/office/officeart/2011/layout/CircleProcess"/>
    <dgm:cxn modelId="{2610978B-3B9D-498E-8986-D763C232BFD9}" type="presParOf" srcId="{7587C325-71DA-4EB2-8744-AB0698636996}" destId="{EC02B1E8-844D-4B7B-97D2-8F77002430D7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AE28A2-6950-4FB7-A76B-639FD789534C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B7EE3F-E8BB-417A-8EDB-C3AAB422227F}">
      <dgm:prSet phldrT="[Text]" custT="1"/>
      <dgm:spPr/>
      <dgm:t>
        <a:bodyPr/>
        <a:lstStyle/>
        <a:p>
          <a:r>
            <a:rPr lang="en-US" sz="2800" dirty="0"/>
            <a:t>35 </a:t>
          </a:r>
        </a:p>
        <a:p>
          <a:r>
            <a:rPr lang="en-US" sz="1300" dirty="0"/>
            <a:t>programs</a:t>
          </a:r>
        </a:p>
      </dgm:t>
    </dgm:pt>
    <dgm:pt modelId="{33677E8E-B287-4B3D-BFAC-7DB41059701E}" type="parTrans" cxnId="{95B070BB-2E4D-4C58-ABFD-DE43DC4EC242}">
      <dgm:prSet/>
      <dgm:spPr/>
      <dgm:t>
        <a:bodyPr/>
        <a:lstStyle/>
        <a:p>
          <a:endParaRPr lang="en-US"/>
        </a:p>
      </dgm:t>
    </dgm:pt>
    <dgm:pt modelId="{06570A85-94DC-4126-BA00-7B94AE5819B5}" type="sibTrans" cxnId="{95B070BB-2E4D-4C58-ABFD-DE43DC4EC242}">
      <dgm:prSet/>
      <dgm:spPr/>
      <dgm:t>
        <a:bodyPr/>
        <a:lstStyle/>
        <a:p>
          <a:endParaRPr lang="en-US"/>
        </a:p>
      </dgm:t>
    </dgm:pt>
    <dgm:pt modelId="{34CC5CF2-994D-4BEF-B39D-F714627358C7}">
      <dgm:prSet phldrT="[Text]" custT="1"/>
      <dgm:spPr/>
      <dgm:t>
        <a:bodyPr/>
        <a:lstStyle/>
        <a:p>
          <a:r>
            <a:rPr lang="en-US" sz="2800" dirty="0"/>
            <a:t>479</a:t>
          </a:r>
        </a:p>
        <a:p>
          <a:r>
            <a:rPr lang="en-US" sz="1300" dirty="0"/>
            <a:t>participants</a:t>
          </a:r>
        </a:p>
      </dgm:t>
    </dgm:pt>
    <dgm:pt modelId="{D1E206A5-DD34-4A82-BAA5-9BC55C12DE4B}" type="parTrans" cxnId="{DC10EFBA-8CBA-44F4-AC7F-229C9F89A01F}">
      <dgm:prSet/>
      <dgm:spPr/>
      <dgm:t>
        <a:bodyPr/>
        <a:lstStyle/>
        <a:p>
          <a:endParaRPr lang="en-US"/>
        </a:p>
      </dgm:t>
    </dgm:pt>
    <dgm:pt modelId="{569A27F4-91D7-4217-84AB-FCCB6EA746A3}" type="sibTrans" cxnId="{DC10EFBA-8CBA-44F4-AC7F-229C9F89A01F}">
      <dgm:prSet/>
      <dgm:spPr/>
      <dgm:t>
        <a:bodyPr/>
        <a:lstStyle/>
        <a:p>
          <a:endParaRPr lang="en-US"/>
        </a:p>
      </dgm:t>
    </dgm:pt>
    <dgm:pt modelId="{A73AF18D-D39C-4807-B28B-ECCB7B429A92}">
      <dgm:prSet phldrT="[Text]" custT="1"/>
      <dgm:spPr/>
      <dgm:t>
        <a:bodyPr/>
        <a:lstStyle/>
        <a:p>
          <a:r>
            <a:rPr lang="en-US" sz="2800" dirty="0"/>
            <a:t>2064 </a:t>
          </a:r>
          <a:r>
            <a:rPr lang="en-US" sz="1300" dirty="0"/>
            <a:t>engagement hours</a:t>
          </a:r>
        </a:p>
      </dgm:t>
    </dgm:pt>
    <dgm:pt modelId="{13561E36-16BC-4974-8FEB-64C2F954D783}" type="parTrans" cxnId="{F364AD9E-E5AE-48A8-A84B-6818311A0B37}">
      <dgm:prSet/>
      <dgm:spPr/>
      <dgm:t>
        <a:bodyPr/>
        <a:lstStyle/>
        <a:p>
          <a:endParaRPr lang="en-US"/>
        </a:p>
      </dgm:t>
    </dgm:pt>
    <dgm:pt modelId="{135E83AE-EE31-41B6-9EFB-ABC9AF3FB100}" type="sibTrans" cxnId="{F364AD9E-E5AE-48A8-A84B-6818311A0B37}">
      <dgm:prSet/>
      <dgm:spPr/>
      <dgm:t>
        <a:bodyPr/>
        <a:lstStyle/>
        <a:p>
          <a:endParaRPr lang="en-US"/>
        </a:p>
      </dgm:t>
    </dgm:pt>
    <dgm:pt modelId="{7587C325-71DA-4EB2-8744-AB0698636996}" type="pres">
      <dgm:prSet presAssocID="{F6AE28A2-6950-4FB7-A76B-639FD789534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DF9044A-E765-4B96-925C-FD1C7D636C92}" type="pres">
      <dgm:prSet presAssocID="{A73AF18D-D39C-4807-B28B-ECCB7B429A92}" presName="Accent3" presStyleCnt="0"/>
      <dgm:spPr/>
    </dgm:pt>
    <dgm:pt modelId="{42117770-09AE-4227-8655-119E28DB875D}" type="pres">
      <dgm:prSet presAssocID="{A73AF18D-D39C-4807-B28B-ECCB7B429A92}" presName="Accent" presStyleLbl="node1" presStyleIdx="0" presStyleCnt="3"/>
      <dgm:spPr>
        <a:solidFill>
          <a:srgbClr val="C4E86B"/>
        </a:solidFill>
      </dgm:spPr>
    </dgm:pt>
    <dgm:pt modelId="{DF131A5A-0187-458B-B35C-971A515EA668}" type="pres">
      <dgm:prSet presAssocID="{A73AF18D-D39C-4807-B28B-ECCB7B429A92}" presName="ParentBackground3" presStyleCnt="0"/>
      <dgm:spPr/>
    </dgm:pt>
    <dgm:pt modelId="{2D3BCD1A-79C1-4A4A-A2BF-C4DFDC37011F}" type="pres">
      <dgm:prSet presAssocID="{A73AF18D-D39C-4807-B28B-ECCB7B429A92}" presName="ParentBackground" presStyleLbl="fgAcc1" presStyleIdx="0" presStyleCnt="3" custScaleX="124986"/>
      <dgm:spPr/>
      <dgm:t>
        <a:bodyPr/>
        <a:lstStyle/>
        <a:p>
          <a:endParaRPr lang="en-US"/>
        </a:p>
      </dgm:t>
    </dgm:pt>
    <dgm:pt modelId="{60CE66AE-78B4-43ED-8E9C-51AE9F75D4CC}" type="pres">
      <dgm:prSet presAssocID="{A73AF18D-D39C-4807-B28B-ECCB7B429A9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A183C-C84C-4E57-A39A-6F1F18396EF6}" type="pres">
      <dgm:prSet presAssocID="{34CC5CF2-994D-4BEF-B39D-F714627358C7}" presName="Accent2" presStyleCnt="0"/>
      <dgm:spPr/>
    </dgm:pt>
    <dgm:pt modelId="{A44CC557-80AC-4660-8DB3-12191976ADDC}" type="pres">
      <dgm:prSet presAssocID="{34CC5CF2-994D-4BEF-B39D-F714627358C7}" presName="Accent" presStyleLbl="node1" presStyleIdx="1" presStyleCnt="3"/>
      <dgm:spPr>
        <a:solidFill>
          <a:srgbClr val="7D868C"/>
        </a:solidFill>
      </dgm:spPr>
    </dgm:pt>
    <dgm:pt modelId="{C12E49C1-A0F2-4ABB-858D-0EF4056978B5}" type="pres">
      <dgm:prSet presAssocID="{34CC5CF2-994D-4BEF-B39D-F714627358C7}" presName="ParentBackground2" presStyleCnt="0"/>
      <dgm:spPr/>
    </dgm:pt>
    <dgm:pt modelId="{C55298E1-FC92-490A-935B-943BDA67CB95}" type="pres">
      <dgm:prSet presAssocID="{34CC5CF2-994D-4BEF-B39D-F714627358C7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80ED0FE7-5E98-4462-8CBE-BE5443248E5F}" type="pres">
      <dgm:prSet presAssocID="{34CC5CF2-994D-4BEF-B39D-F714627358C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03BFFB-5B52-4DB3-BFC5-6C1384C4D348}" type="pres">
      <dgm:prSet presAssocID="{ACB7EE3F-E8BB-417A-8EDB-C3AAB422227F}" presName="Accent1" presStyleCnt="0"/>
      <dgm:spPr/>
    </dgm:pt>
    <dgm:pt modelId="{D0BE2890-21BA-423C-8B58-8FBB35BC92E1}" type="pres">
      <dgm:prSet presAssocID="{ACB7EE3F-E8BB-417A-8EDB-C3AAB422227F}" presName="Accent" presStyleLbl="node1" presStyleIdx="2" presStyleCnt="3"/>
      <dgm:spPr>
        <a:solidFill>
          <a:srgbClr val="46797B"/>
        </a:solidFill>
        <a:ln>
          <a:solidFill>
            <a:srgbClr val="46797B"/>
          </a:solidFill>
        </a:ln>
      </dgm:spPr>
    </dgm:pt>
    <dgm:pt modelId="{3A097A00-7729-4A37-8064-92379BFF27FB}" type="pres">
      <dgm:prSet presAssocID="{ACB7EE3F-E8BB-417A-8EDB-C3AAB422227F}" presName="ParentBackground1" presStyleCnt="0"/>
      <dgm:spPr/>
    </dgm:pt>
    <dgm:pt modelId="{C235DFFD-D416-4DE2-BE1D-A2F7DD14357A}" type="pres">
      <dgm:prSet presAssocID="{ACB7EE3F-E8BB-417A-8EDB-C3AAB422227F}" presName="ParentBackground" presStyleLbl="fgAcc1" presStyleIdx="2" presStyleCnt="3" custLinFactNeighborX="-1613" custLinFactNeighborY="-704"/>
      <dgm:spPr/>
      <dgm:t>
        <a:bodyPr/>
        <a:lstStyle/>
        <a:p>
          <a:endParaRPr lang="en-US"/>
        </a:p>
      </dgm:t>
    </dgm:pt>
    <dgm:pt modelId="{EC02B1E8-844D-4B7B-97D2-8F77002430D7}" type="pres">
      <dgm:prSet presAssocID="{ACB7EE3F-E8BB-417A-8EDB-C3AAB422227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D5078A-944B-4B6F-9542-7D9689EA70F9}" type="presOf" srcId="{A73AF18D-D39C-4807-B28B-ECCB7B429A92}" destId="{2D3BCD1A-79C1-4A4A-A2BF-C4DFDC37011F}" srcOrd="0" destOrd="0" presId="urn:microsoft.com/office/officeart/2011/layout/CircleProcess"/>
    <dgm:cxn modelId="{340A5173-F8CB-4BFA-A84D-A3784A2FDBD8}" type="presOf" srcId="{A73AF18D-D39C-4807-B28B-ECCB7B429A92}" destId="{60CE66AE-78B4-43ED-8E9C-51AE9F75D4CC}" srcOrd="1" destOrd="0" presId="urn:microsoft.com/office/officeart/2011/layout/CircleProcess"/>
    <dgm:cxn modelId="{FBB7BC1A-77C9-420F-A14D-9A94374155C2}" type="presOf" srcId="{ACB7EE3F-E8BB-417A-8EDB-C3AAB422227F}" destId="{EC02B1E8-844D-4B7B-97D2-8F77002430D7}" srcOrd="1" destOrd="0" presId="urn:microsoft.com/office/officeart/2011/layout/CircleProcess"/>
    <dgm:cxn modelId="{05D86B85-AACA-4B28-816C-AB7A6266AFEA}" type="presOf" srcId="{ACB7EE3F-E8BB-417A-8EDB-C3AAB422227F}" destId="{C235DFFD-D416-4DE2-BE1D-A2F7DD14357A}" srcOrd="0" destOrd="0" presId="urn:microsoft.com/office/officeart/2011/layout/CircleProcess"/>
    <dgm:cxn modelId="{30CD5A3C-D402-44BF-A5B5-C374AF0A1A96}" type="presOf" srcId="{F6AE28A2-6950-4FB7-A76B-639FD789534C}" destId="{7587C325-71DA-4EB2-8744-AB0698636996}" srcOrd="0" destOrd="0" presId="urn:microsoft.com/office/officeart/2011/layout/CircleProcess"/>
    <dgm:cxn modelId="{F364AD9E-E5AE-48A8-A84B-6818311A0B37}" srcId="{F6AE28A2-6950-4FB7-A76B-639FD789534C}" destId="{A73AF18D-D39C-4807-B28B-ECCB7B429A92}" srcOrd="2" destOrd="0" parTransId="{13561E36-16BC-4974-8FEB-64C2F954D783}" sibTransId="{135E83AE-EE31-41B6-9EFB-ABC9AF3FB100}"/>
    <dgm:cxn modelId="{DC10EFBA-8CBA-44F4-AC7F-229C9F89A01F}" srcId="{F6AE28A2-6950-4FB7-A76B-639FD789534C}" destId="{34CC5CF2-994D-4BEF-B39D-F714627358C7}" srcOrd="1" destOrd="0" parTransId="{D1E206A5-DD34-4A82-BAA5-9BC55C12DE4B}" sibTransId="{569A27F4-91D7-4217-84AB-FCCB6EA746A3}"/>
    <dgm:cxn modelId="{95B070BB-2E4D-4C58-ABFD-DE43DC4EC242}" srcId="{F6AE28A2-6950-4FB7-A76B-639FD789534C}" destId="{ACB7EE3F-E8BB-417A-8EDB-C3AAB422227F}" srcOrd="0" destOrd="0" parTransId="{33677E8E-B287-4B3D-BFAC-7DB41059701E}" sibTransId="{06570A85-94DC-4126-BA00-7B94AE5819B5}"/>
    <dgm:cxn modelId="{F2C94667-E4D0-4948-A0BF-14D471235568}" type="presOf" srcId="{34CC5CF2-994D-4BEF-B39D-F714627358C7}" destId="{C55298E1-FC92-490A-935B-943BDA67CB95}" srcOrd="0" destOrd="0" presId="urn:microsoft.com/office/officeart/2011/layout/CircleProcess"/>
    <dgm:cxn modelId="{C35A76E2-7763-4C01-BBEC-394BD1FEF1CE}" type="presOf" srcId="{34CC5CF2-994D-4BEF-B39D-F714627358C7}" destId="{80ED0FE7-5E98-4462-8CBE-BE5443248E5F}" srcOrd="1" destOrd="0" presId="urn:microsoft.com/office/officeart/2011/layout/CircleProcess"/>
    <dgm:cxn modelId="{0EA491EB-EFBE-42C4-872E-411A3E995AB7}" type="presParOf" srcId="{7587C325-71DA-4EB2-8744-AB0698636996}" destId="{4DF9044A-E765-4B96-925C-FD1C7D636C92}" srcOrd="0" destOrd="0" presId="urn:microsoft.com/office/officeart/2011/layout/CircleProcess"/>
    <dgm:cxn modelId="{FF720887-49E8-44A2-A723-D77FAED33AA2}" type="presParOf" srcId="{4DF9044A-E765-4B96-925C-FD1C7D636C92}" destId="{42117770-09AE-4227-8655-119E28DB875D}" srcOrd="0" destOrd="0" presId="urn:microsoft.com/office/officeart/2011/layout/CircleProcess"/>
    <dgm:cxn modelId="{73C53FF5-0485-4CA6-BAE7-C5A8B99F1404}" type="presParOf" srcId="{7587C325-71DA-4EB2-8744-AB0698636996}" destId="{DF131A5A-0187-458B-B35C-971A515EA668}" srcOrd="1" destOrd="0" presId="urn:microsoft.com/office/officeart/2011/layout/CircleProcess"/>
    <dgm:cxn modelId="{0FFF4B35-C1D5-4716-9F40-DC5A4EA65B23}" type="presParOf" srcId="{DF131A5A-0187-458B-B35C-971A515EA668}" destId="{2D3BCD1A-79C1-4A4A-A2BF-C4DFDC37011F}" srcOrd="0" destOrd="0" presId="urn:microsoft.com/office/officeart/2011/layout/CircleProcess"/>
    <dgm:cxn modelId="{DF72DAB6-F435-4DAA-B77A-370C344F9069}" type="presParOf" srcId="{7587C325-71DA-4EB2-8744-AB0698636996}" destId="{60CE66AE-78B4-43ED-8E9C-51AE9F75D4CC}" srcOrd="2" destOrd="0" presId="urn:microsoft.com/office/officeart/2011/layout/CircleProcess"/>
    <dgm:cxn modelId="{0FA335A2-E42A-43EC-84A4-4EF305F80DE7}" type="presParOf" srcId="{7587C325-71DA-4EB2-8744-AB0698636996}" destId="{9EAA183C-C84C-4E57-A39A-6F1F18396EF6}" srcOrd="3" destOrd="0" presId="urn:microsoft.com/office/officeart/2011/layout/CircleProcess"/>
    <dgm:cxn modelId="{DD60B9A7-9A4F-4D8D-B142-83B61B376B9A}" type="presParOf" srcId="{9EAA183C-C84C-4E57-A39A-6F1F18396EF6}" destId="{A44CC557-80AC-4660-8DB3-12191976ADDC}" srcOrd="0" destOrd="0" presId="urn:microsoft.com/office/officeart/2011/layout/CircleProcess"/>
    <dgm:cxn modelId="{E64E038C-F031-4A56-8DF7-4940DF892D83}" type="presParOf" srcId="{7587C325-71DA-4EB2-8744-AB0698636996}" destId="{C12E49C1-A0F2-4ABB-858D-0EF4056978B5}" srcOrd="4" destOrd="0" presId="urn:microsoft.com/office/officeart/2011/layout/CircleProcess"/>
    <dgm:cxn modelId="{EFDBC7F2-B585-490F-B6FE-9D793FA23FD8}" type="presParOf" srcId="{C12E49C1-A0F2-4ABB-858D-0EF4056978B5}" destId="{C55298E1-FC92-490A-935B-943BDA67CB95}" srcOrd="0" destOrd="0" presId="urn:microsoft.com/office/officeart/2011/layout/CircleProcess"/>
    <dgm:cxn modelId="{8D50BB8C-CD84-425C-B7DC-BEB4CDFB0BC6}" type="presParOf" srcId="{7587C325-71DA-4EB2-8744-AB0698636996}" destId="{80ED0FE7-5E98-4462-8CBE-BE5443248E5F}" srcOrd="5" destOrd="0" presId="urn:microsoft.com/office/officeart/2011/layout/CircleProcess"/>
    <dgm:cxn modelId="{2F2EA583-47BD-46E7-B150-A8C7DA62622D}" type="presParOf" srcId="{7587C325-71DA-4EB2-8744-AB0698636996}" destId="{8203BFFB-5B52-4DB3-BFC5-6C1384C4D348}" srcOrd="6" destOrd="0" presId="urn:microsoft.com/office/officeart/2011/layout/CircleProcess"/>
    <dgm:cxn modelId="{B707B2F8-3637-4F34-B3D4-2E7A28A5F1F3}" type="presParOf" srcId="{8203BFFB-5B52-4DB3-BFC5-6C1384C4D348}" destId="{D0BE2890-21BA-423C-8B58-8FBB35BC92E1}" srcOrd="0" destOrd="0" presId="urn:microsoft.com/office/officeart/2011/layout/CircleProcess"/>
    <dgm:cxn modelId="{558CF1B5-980C-42B9-A58C-2624E9CBCB9F}" type="presParOf" srcId="{7587C325-71DA-4EB2-8744-AB0698636996}" destId="{3A097A00-7729-4A37-8064-92379BFF27FB}" srcOrd="7" destOrd="0" presId="urn:microsoft.com/office/officeart/2011/layout/CircleProcess"/>
    <dgm:cxn modelId="{466FFC6D-001B-4890-BC74-A1F821E99108}" type="presParOf" srcId="{3A097A00-7729-4A37-8064-92379BFF27FB}" destId="{C235DFFD-D416-4DE2-BE1D-A2F7DD14357A}" srcOrd="0" destOrd="0" presId="urn:microsoft.com/office/officeart/2011/layout/CircleProcess"/>
    <dgm:cxn modelId="{2610978B-3B9D-498E-8986-D763C232BFD9}" type="presParOf" srcId="{7587C325-71DA-4EB2-8744-AB0698636996}" destId="{EC02B1E8-844D-4B7B-97D2-8F77002430D7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AE28A2-6950-4FB7-A76B-639FD789534C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B7EE3F-E8BB-417A-8EDB-C3AAB422227F}">
      <dgm:prSet phldrT="[Text]" custT="1"/>
      <dgm:spPr/>
      <dgm:t>
        <a:bodyPr/>
        <a:lstStyle/>
        <a:p>
          <a:r>
            <a:rPr lang="en-US" sz="2800" dirty="0"/>
            <a:t>35 </a:t>
          </a:r>
        </a:p>
        <a:p>
          <a:r>
            <a:rPr lang="en-US" sz="1300" dirty="0"/>
            <a:t>programs</a:t>
          </a:r>
        </a:p>
      </dgm:t>
    </dgm:pt>
    <dgm:pt modelId="{33677E8E-B287-4B3D-BFAC-7DB41059701E}" type="parTrans" cxnId="{95B070BB-2E4D-4C58-ABFD-DE43DC4EC242}">
      <dgm:prSet/>
      <dgm:spPr/>
      <dgm:t>
        <a:bodyPr/>
        <a:lstStyle/>
        <a:p>
          <a:endParaRPr lang="en-US"/>
        </a:p>
      </dgm:t>
    </dgm:pt>
    <dgm:pt modelId="{06570A85-94DC-4126-BA00-7B94AE5819B5}" type="sibTrans" cxnId="{95B070BB-2E4D-4C58-ABFD-DE43DC4EC242}">
      <dgm:prSet/>
      <dgm:spPr/>
      <dgm:t>
        <a:bodyPr/>
        <a:lstStyle/>
        <a:p>
          <a:endParaRPr lang="en-US"/>
        </a:p>
      </dgm:t>
    </dgm:pt>
    <dgm:pt modelId="{34CC5CF2-994D-4BEF-B39D-F714627358C7}">
      <dgm:prSet phldrT="[Text]" custT="1"/>
      <dgm:spPr/>
      <dgm:t>
        <a:bodyPr/>
        <a:lstStyle/>
        <a:p>
          <a:r>
            <a:rPr lang="en-US" sz="2800" dirty="0"/>
            <a:t>128</a:t>
          </a:r>
        </a:p>
        <a:p>
          <a:r>
            <a:rPr lang="en-US" sz="1300" dirty="0"/>
            <a:t>participants</a:t>
          </a:r>
        </a:p>
      </dgm:t>
    </dgm:pt>
    <dgm:pt modelId="{D1E206A5-DD34-4A82-BAA5-9BC55C12DE4B}" type="parTrans" cxnId="{DC10EFBA-8CBA-44F4-AC7F-229C9F89A01F}">
      <dgm:prSet/>
      <dgm:spPr/>
      <dgm:t>
        <a:bodyPr/>
        <a:lstStyle/>
        <a:p>
          <a:endParaRPr lang="en-US"/>
        </a:p>
      </dgm:t>
    </dgm:pt>
    <dgm:pt modelId="{569A27F4-91D7-4217-84AB-FCCB6EA746A3}" type="sibTrans" cxnId="{DC10EFBA-8CBA-44F4-AC7F-229C9F89A01F}">
      <dgm:prSet/>
      <dgm:spPr/>
      <dgm:t>
        <a:bodyPr/>
        <a:lstStyle/>
        <a:p>
          <a:endParaRPr lang="en-US"/>
        </a:p>
      </dgm:t>
    </dgm:pt>
    <dgm:pt modelId="{A73AF18D-D39C-4807-B28B-ECCB7B429A92}">
      <dgm:prSet phldrT="[Text]" custT="1"/>
      <dgm:spPr/>
      <dgm:t>
        <a:bodyPr/>
        <a:lstStyle/>
        <a:p>
          <a:r>
            <a:rPr lang="en-US" sz="2800" dirty="0"/>
            <a:t>507</a:t>
          </a:r>
          <a:br>
            <a:rPr lang="en-US" sz="2800" dirty="0"/>
          </a:br>
          <a:r>
            <a:rPr lang="en-US" sz="1300" dirty="0"/>
            <a:t>engagement hours</a:t>
          </a:r>
        </a:p>
      </dgm:t>
    </dgm:pt>
    <dgm:pt modelId="{13561E36-16BC-4974-8FEB-64C2F954D783}" type="parTrans" cxnId="{F364AD9E-E5AE-48A8-A84B-6818311A0B37}">
      <dgm:prSet/>
      <dgm:spPr/>
      <dgm:t>
        <a:bodyPr/>
        <a:lstStyle/>
        <a:p>
          <a:endParaRPr lang="en-US"/>
        </a:p>
      </dgm:t>
    </dgm:pt>
    <dgm:pt modelId="{135E83AE-EE31-41B6-9EFB-ABC9AF3FB100}" type="sibTrans" cxnId="{F364AD9E-E5AE-48A8-A84B-6818311A0B37}">
      <dgm:prSet/>
      <dgm:spPr/>
      <dgm:t>
        <a:bodyPr/>
        <a:lstStyle/>
        <a:p>
          <a:endParaRPr lang="en-US"/>
        </a:p>
      </dgm:t>
    </dgm:pt>
    <dgm:pt modelId="{7587C325-71DA-4EB2-8744-AB0698636996}" type="pres">
      <dgm:prSet presAssocID="{F6AE28A2-6950-4FB7-A76B-639FD789534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DF9044A-E765-4B96-925C-FD1C7D636C92}" type="pres">
      <dgm:prSet presAssocID="{A73AF18D-D39C-4807-B28B-ECCB7B429A92}" presName="Accent3" presStyleCnt="0"/>
      <dgm:spPr/>
    </dgm:pt>
    <dgm:pt modelId="{42117770-09AE-4227-8655-119E28DB875D}" type="pres">
      <dgm:prSet presAssocID="{A73AF18D-D39C-4807-B28B-ECCB7B429A92}" presName="Accent" presStyleLbl="node1" presStyleIdx="0" presStyleCnt="3"/>
      <dgm:spPr>
        <a:solidFill>
          <a:srgbClr val="C4E86B"/>
        </a:solidFill>
      </dgm:spPr>
    </dgm:pt>
    <dgm:pt modelId="{DF131A5A-0187-458B-B35C-971A515EA668}" type="pres">
      <dgm:prSet presAssocID="{A73AF18D-D39C-4807-B28B-ECCB7B429A92}" presName="ParentBackground3" presStyleCnt="0"/>
      <dgm:spPr/>
    </dgm:pt>
    <dgm:pt modelId="{2D3BCD1A-79C1-4A4A-A2BF-C4DFDC37011F}" type="pres">
      <dgm:prSet presAssocID="{A73AF18D-D39C-4807-B28B-ECCB7B429A92}" presName="ParentBackground" presStyleLbl="fgAcc1" presStyleIdx="0" presStyleCnt="3" custScaleX="124986"/>
      <dgm:spPr/>
      <dgm:t>
        <a:bodyPr/>
        <a:lstStyle/>
        <a:p>
          <a:endParaRPr lang="en-US"/>
        </a:p>
      </dgm:t>
    </dgm:pt>
    <dgm:pt modelId="{60CE66AE-78B4-43ED-8E9C-51AE9F75D4CC}" type="pres">
      <dgm:prSet presAssocID="{A73AF18D-D39C-4807-B28B-ECCB7B429A9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A183C-C84C-4E57-A39A-6F1F18396EF6}" type="pres">
      <dgm:prSet presAssocID="{34CC5CF2-994D-4BEF-B39D-F714627358C7}" presName="Accent2" presStyleCnt="0"/>
      <dgm:spPr/>
    </dgm:pt>
    <dgm:pt modelId="{A44CC557-80AC-4660-8DB3-12191976ADDC}" type="pres">
      <dgm:prSet presAssocID="{34CC5CF2-994D-4BEF-B39D-F714627358C7}" presName="Accent" presStyleLbl="node1" presStyleIdx="1" presStyleCnt="3"/>
      <dgm:spPr>
        <a:solidFill>
          <a:srgbClr val="7D868C"/>
        </a:solidFill>
      </dgm:spPr>
    </dgm:pt>
    <dgm:pt modelId="{C12E49C1-A0F2-4ABB-858D-0EF4056978B5}" type="pres">
      <dgm:prSet presAssocID="{34CC5CF2-994D-4BEF-B39D-F714627358C7}" presName="ParentBackground2" presStyleCnt="0"/>
      <dgm:spPr/>
    </dgm:pt>
    <dgm:pt modelId="{C55298E1-FC92-490A-935B-943BDA67CB95}" type="pres">
      <dgm:prSet presAssocID="{34CC5CF2-994D-4BEF-B39D-F714627358C7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80ED0FE7-5E98-4462-8CBE-BE5443248E5F}" type="pres">
      <dgm:prSet presAssocID="{34CC5CF2-994D-4BEF-B39D-F714627358C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03BFFB-5B52-4DB3-BFC5-6C1384C4D348}" type="pres">
      <dgm:prSet presAssocID="{ACB7EE3F-E8BB-417A-8EDB-C3AAB422227F}" presName="Accent1" presStyleCnt="0"/>
      <dgm:spPr/>
    </dgm:pt>
    <dgm:pt modelId="{D0BE2890-21BA-423C-8B58-8FBB35BC92E1}" type="pres">
      <dgm:prSet presAssocID="{ACB7EE3F-E8BB-417A-8EDB-C3AAB422227F}" presName="Accent" presStyleLbl="node1" presStyleIdx="2" presStyleCnt="3"/>
      <dgm:spPr>
        <a:solidFill>
          <a:srgbClr val="46797B"/>
        </a:solidFill>
        <a:ln>
          <a:solidFill>
            <a:srgbClr val="46797B"/>
          </a:solidFill>
        </a:ln>
      </dgm:spPr>
    </dgm:pt>
    <dgm:pt modelId="{3A097A00-7729-4A37-8064-92379BFF27FB}" type="pres">
      <dgm:prSet presAssocID="{ACB7EE3F-E8BB-417A-8EDB-C3AAB422227F}" presName="ParentBackground1" presStyleCnt="0"/>
      <dgm:spPr/>
    </dgm:pt>
    <dgm:pt modelId="{C235DFFD-D416-4DE2-BE1D-A2F7DD14357A}" type="pres">
      <dgm:prSet presAssocID="{ACB7EE3F-E8BB-417A-8EDB-C3AAB422227F}" presName="ParentBackground" presStyleLbl="fgAcc1" presStyleIdx="2" presStyleCnt="3" custLinFactNeighborX="-1613" custLinFactNeighborY="-704"/>
      <dgm:spPr/>
      <dgm:t>
        <a:bodyPr/>
        <a:lstStyle/>
        <a:p>
          <a:endParaRPr lang="en-US"/>
        </a:p>
      </dgm:t>
    </dgm:pt>
    <dgm:pt modelId="{EC02B1E8-844D-4B7B-97D2-8F77002430D7}" type="pres">
      <dgm:prSet presAssocID="{ACB7EE3F-E8BB-417A-8EDB-C3AAB422227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D5078A-944B-4B6F-9542-7D9689EA70F9}" type="presOf" srcId="{A73AF18D-D39C-4807-B28B-ECCB7B429A92}" destId="{2D3BCD1A-79C1-4A4A-A2BF-C4DFDC37011F}" srcOrd="0" destOrd="0" presId="urn:microsoft.com/office/officeart/2011/layout/CircleProcess"/>
    <dgm:cxn modelId="{340A5173-F8CB-4BFA-A84D-A3784A2FDBD8}" type="presOf" srcId="{A73AF18D-D39C-4807-B28B-ECCB7B429A92}" destId="{60CE66AE-78B4-43ED-8E9C-51AE9F75D4CC}" srcOrd="1" destOrd="0" presId="urn:microsoft.com/office/officeart/2011/layout/CircleProcess"/>
    <dgm:cxn modelId="{FBB7BC1A-77C9-420F-A14D-9A94374155C2}" type="presOf" srcId="{ACB7EE3F-E8BB-417A-8EDB-C3AAB422227F}" destId="{EC02B1E8-844D-4B7B-97D2-8F77002430D7}" srcOrd="1" destOrd="0" presId="urn:microsoft.com/office/officeart/2011/layout/CircleProcess"/>
    <dgm:cxn modelId="{05D86B85-AACA-4B28-816C-AB7A6266AFEA}" type="presOf" srcId="{ACB7EE3F-E8BB-417A-8EDB-C3AAB422227F}" destId="{C235DFFD-D416-4DE2-BE1D-A2F7DD14357A}" srcOrd="0" destOrd="0" presId="urn:microsoft.com/office/officeart/2011/layout/CircleProcess"/>
    <dgm:cxn modelId="{30CD5A3C-D402-44BF-A5B5-C374AF0A1A96}" type="presOf" srcId="{F6AE28A2-6950-4FB7-A76B-639FD789534C}" destId="{7587C325-71DA-4EB2-8744-AB0698636996}" srcOrd="0" destOrd="0" presId="urn:microsoft.com/office/officeart/2011/layout/CircleProcess"/>
    <dgm:cxn modelId="{F364AD9E-E5AE-48A8-A84B-6818311A0B37}" srcId="{F6AE28A2-6950-4FB7-A76B-639FD789534C}" destId="{A73AF18D-D39C-4807-B28B-ECCB7B429A92}" srcOrd="2" destOrd="0" parTransId="{13561E36-16BC-4974-8FEB-64C2F954D783}" sibTransId="{135E83AE-EE31-41B6-9EFB-ABC9AF3FB100}"/>
    <dgm:cxn modelId="{DC10EFBA-8CBA-44F4-AC7F-229C9F89A01F}" srcId="{F6AE28A2-6950-4FB7-A76B-639FD789534C}" destId="{34CC5CF2-994D-4BEF-B39D-F714627358C7}" srcOrd="1" destOrd="0" parTransId="{D1E206A5-DD34-4A82-BAA5-9BC55C12DE4B}" sibTransId="{569A27F4-91D7-4217-84AB-FCCB6EA746A3}"/>
    <dgm:cxn modelId="{95B070BB-2E4D-4C58-ABFD-DE43DC4EC242}" srcId="{F6AE28A2-6950-4FB7-A76B-639FD789534C}" destId="{ACB7EE3F-E8BB-417A-8EDB-C3AAB422227F}" srcOrd="0" destOrd="0" parTransId="{33677E8E-B287-4B3D-BFAC-7DB41059701E}" sibTransId="{06570A85-94DC-4126-BA00-7B94AE5819B5}"/>
    <dgm:cxn modelId="{F2C94667-E4D0-4948-A0BF-14D471235568}" type="presOf" srcId="{34CC5CF2-994D-4BEF-B39D-F714627358C7}" destId="{C55298E1-FC92-490A-935B-943BDA67CB95}" srcOrd="0" destOrd="0" presId="urn:microsoft.com/office/officeart/2011/layout/CircleProcess"/>
    <dgm:cxn modelId="{C35A76E2-7763-4C01-BBEC-394BD1FEF1CE}" type="presOf" srcId="{34CC5CF2-994D-4BEF-B39D-F714627358C7}" destId="{80ED0FE7-5E98-4462-8CBE-BE5443248E5F}" srcOrd="1" destOrd="0" presId="urn:microsoft.com/office/officeart/2011/layout/CircleProcess"/>
    <dgm:cxn modelId="{0EA491EB-EFBE-42C4-872E-411A3E995AB7}" type="presParOf" srcId="{7587C325-71DA-4EB2-8744-AB0698636996}" destId="{4DF9044A-E765-4B96-925C-FD1C7D636C92}" srcOrd="0" destOrd="0" presId="urn:microsoft.com/office/officeart/2011/layout/CircleProcess"/>
    <dgm:cxn modelId="{FF720887-49E8-44A2-A723-D77FAED33AA2}" type="presParOf" srcId="{4DF9044A-E765-4B96-925C-FD1C7D636C92}" destId="{42117770-09AE-4227-8655-119E28DB875D}" srcOrd="0" destOrd="0" presId="urn:microsoft.com/office/officeart/2011/layout/CircleProcess"/>
    <dgm:cxn modelId="{73C53FF5-0485-4CA6-BAE7-C5A8B99F1404}" type="presParOf" srcId="{7587C325-71DA-4EB2-8744-AB0698636996}" destId="{DF131A5A-0187-458B-B35C-971A515EA668}" srcOrd="1" destOrd="0" presId="urn:microsoft.com/office/officeart/2011/layout/CircleProcess"/>
    <dgm:cxn modelId="{0FFF4B35-C1D5-4716-9F40-DC5A4EA65B23}" type="presParOf" srcId="{DF131A5A-0187-458B-B35C-971A515EA668}" destId="{2D3BCD1A-79C1-4A4A-A2BF-C4DFDC37011F}" srcOrd="0" destOrd="0" presId="urn:microsoft.com/office/officeart/2011/layout/CircleProcess"/>
    <dgm:cxn modelId="{DF72DAB6-F435-4DAA-B77A-370C344F9069}" type="presParOf" srcId="{7587C325-71DA-4EB2-8744-AB0698636996}" destId="{60CE66AE-78B4-43ED-8E9C-51AE9F75D4CC}" srcOrd="2" destOrd="0" presId="urn:microsoft.com/office/officeart/2011/layout/CircleProcess"/>
    <dgm:cxn modelId="{0FA335A2-E42A-43EC-84A4-4EF305F80DE7}" type="presParOf" srcId="{7587C325-71DA-4EB2-8744-AB0698636996}" destId="{9EAA183C-C84C-4E57-A39A-6F1F18396EF6}" srcOrd="3" destOrd="0" presId="urn:microsoft.com/office/officeart/2011/layout/CircleProcess"/>
    <dgm:cxn modelId="{DD60B9A7-9A4F-4D8D-B142-83B61B376B9A}" type="presParOf" srcId="{9EAA183C-C84C-4E57-A39A-6F1F18396EF6}" destId="{A44CC557-80AC-4660-8DB3-12191976ADDC}" srcOrd="0" destOrd="0" presId="urn:microsoft.com/office/officeart/2011/layout/CircleProcess"/>
    <dgm:cxn modelId="{E64E038C-F031-4A56-8DF7-4940DF892D83}" type="presParOf" srcId="{7587C325-71DA-4EB2-8744-AB0698636996}" destId="{C12E49C1-A0F2-4ABB-858D-0EF4056978B5}" srcOrd="4" destOrd="0" presId="urn:microsoft.com/office/officeart/2011/layout/CircleProcess"/>
    <dgm:cxn modelId="{EFDBC7F2-B585-490F-B6FE-9D793FA23FD8}" type="presParOf" srcId="{C12E49C1-A0F2-4ABB-858D-0EF4056978B5}" destId="{C55298E1-FC92-490A-935B-943BDA67CB95}" srcOrd="0" destOrd="0" presId="urn:microsoft.com/office/officeart/2011/layout/CircleProcess"/>
    <dgm:cxn modelId="{8D50BB8C-CD84-425C-B7DC-BEB4CDFB0BC6}" type="presParOf" srcId="{7587C325-71DA-4EB2-8744-AB0698636996}" destId="{80ED0FE7-5E98-4462-8CBE-BE5443248E5F}" srcOrd="5" destOrd="0" presId="urn:microsoft.com/office/officeart/2011/layout/CircleProcess"/>
    <dgm:cxn modelId="{2F2EA583-47BD-46E7-B150-A8C7DA62622D}" type="presParOf" srcId="{7587C325-71DA-4EB2-8744-AB0698636996}" destId="{8203BFFB-5B52-4DB3-BFC5-6C1384C4D348}" srcOrd="6" destOrd="0" presId="urn:microsoft.com/office/officeart/2011/layout/CircleProcess"/>
    <dgm:cxn modelId="{B707B2F8-3637-4F34-B3D4-2E7A28A5F1F3}" type="presParOf" srcId="{8203BFFB-5B52-4DB3-BFC5-6C1384C4D348}" destId="{D0BE2890-21BA-423C-8B58-8FBB35BC92E1}" srcOrd="0" destOrd="0" presId="urn:microsoft.com/office/officeart/2011/layout/CircleProcess"/>
    <dgm:cxn modelId="{558CF1B5-980C-42B9-A58C-2624E9CBCB9F}" type="presParOf" srcId="{7587C325-71DA-4EB2-8744-AB0698636996}" destId="{3A097A00-7729-4A37-8064-92379BFF27FB}" srcOrd="7" destOrd="0" presId="urn:microsoft.com/office/officeart/2011/layout/CircleProcess"/>
    <dgm:cxn modelId="{466FFC6D-001B-4890-BC74-A1F821E99108}" type="presParOf" srcId="{3A097A00-7729-4A37-8064-92379BFF27FB}" destId="{C235DFFD-D416-4DE2-BE1D-A2F7DD14357A}" srcOrd="0" destOrd="0" presId="urn:microsoft.com/office/officeart/2011/layout/CircleProcess"/>
    <dgm:cxn modelId="{2610978B-3B9D-498E-8986-D763C232BFD9}" type="presParOf" srcId="{7587C325-71DA-4EB2-8744-AB0698636996}" destId="{EC02B1E8-844D-4B7B-97D2-8F77002430D7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AE28A2-6950-4FB7-A76B-639FD789534C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B7EE3F-E8BB-417A-8EDB-C3AAB422227F}">
      <dgm:prSet phldrT="[Text]" custT="1"/>
      <dgm:spPr/>
      <dgm:t>
        <a:bodyPr/>
        <a:lstStyle/>
        <a:p>
          <a:r>
            <a:rPr lang="en-US" sz="2800" dirty="0"/>
            <a:t>39 </a:t>
          </a:r>
        </a:p>
        <a:p>
          <a:r>
            <a:rPr lang="en-US" sz="1300" dirty="0"/>
            <a:t>programs</a:t>
          </a:r>
        </a:p>
      </dgm:t>
    </dgm:pt>
    <dgm:pt modelId="{33677E8E-B287-4B3D-BFAC-7DB41059701E}" type="parTrans" cxnId="{95B070BB-2E4D-4C58-ABFD-DE43DC4EC242}">
      <dgm:prSet/>
      <dgm:spPr/>
      <dgm:t>
        <a:bodyPr/>
        <a:lstStyle/>
        <a:p>
          <a:endParaRPr lang="en-US"/>
        </a:p>
      </dgm:t>
    </dgm:pt>
    <dgm:pt modelId="{06570A85-94DC-4126-BA00-7B94AE5819B5}" type="sibTrans" cxnId="{95B070BB-2E4D-4C58-ABFD-DE43DC4EC242}">
      <dgm:prSet/>
      <dgm:spPr/>
      <dgm:t>
        <a:bodyPr/>
        <a:lstStyle/>
        <a:p>
          <a:endParaRPr lang="en-US"/>
        </a:p>
      </dgm:t>
    </dgm:pt>
    <dgm:pt modelId="{34CC5CF2-994D-4BEF-B39D-F714627358C7}">
      <dgm:prSet phldrT="[Text]" custT="1"/>
      <dgm:spPr/>
      <dgm:t>
        <a:bodyPr/>
        <a:lstStyle/>
        <a:p>
          <a:r>
            <a:rPr lang="en-US" sz="2800" dirty="0"/>
            <a:t>227</a:t>
          </a:r>
        </a:p>
        <a:p>
          <a:r>
            <a:rPr lang="en-US" sz="1300" dirty="0"/>
            <a:t>participants</a:t>
          </a:r>
        </a:p>
      </dgm:t>
    </dgm:pt>
    <dgm:pt modelId="{D1E206A5-DD34-4A82-BAA5-9BC55C12DE4B}" type="parTrans" cxnId="{DC10EFBA-8CBA-44F4-AC7F-229C9F89A01F}">
      <dgm:prSet/>
      <dgm:spPr/>
      <dgm:t>
        <a:bodyPr/>
        <a:lstStyle/>
        <a:p>
          <a:endParaRPr lang="en-US"/>
        </a:p>
      </dgm:t>
    </dgm:pt>
    <dgm:pt modelId="{569A27F4-91D7-4217-84AB-FCCB6EA746A3}" type="sibTrans" cxnId="{DC10EFBA-8CBA-44F4-AC7F-229C9F89A01F}">
      <dgm:prSet/>
      <dgm:spPr/>
      <dgm:t>
        <a:bodyPr/>
        <a:lstStyle/>
        <a:p>
          <a:endParaRPr lang="en-US"/>
        </a:p>
      </dgm:t>
    </dgm:pt>
    <dgm:pt modelId="{A73AF18D-D39C-4807-B28B-ECCB7B429A92}">
      <dgm:prSet phldrT="[Text]" custT="1"/>
      <dgm:spPr/>
      <dgm:t>
        <a:bodyPr/>
        <a:lstStyle/>
        <a:p>
          <a:r>
            <a:rPr lang="en-US" sz="2800" dirty="0"/>
            <a:t>1010</a:t>
          </a:r>
          <a:br>
            <a:rPr lang="en-US" sz="2800" dirty="0"/>
          </a:br>
          <a:r>
            <a:rPr lang="en-US" sz="1300" dirty="0"/>
            <a:t>engagement hours</a:t>
          </a:r>
        </a:p>
      </dgm:t>
    </dgm:pt>
    <dgm:pt modelId="{13561E36-16BC-4974-8FEB-64C2F954D783}" type="parTrans" cxnId="{F364AD9E-E5AE-48A8-A84B-6818311A0B37}">
      <dgm:prSet/>
      <dgm:spPr/>
      <dgm:t>
        <a:bodyPr/>
        <a:lstStyle/>
        <a:p>
          <a:endParaRPr lang="en-US"/>
        </a:p>
      </dgm:t>
    </dgm:pt>
    <dgm:pt modelId="{135E83AE-EE31-41B6-9EFB-ABC9AF3FB100}" type="sibTrans" cxnId="{F364AD9E-E5AE-48A8-A84B-6818311A0B37}">
      <dgm:prSet/>
      <dgm:spPr/>
      <dgm:t>
        <a:bodyPr/>
        <a:lstStyle/>
        <a:p>
          <a:endParaRPr lang="en-US"/>
        </a:p>
      </dgm:t>
    </dgm:pt>
    <dgm:pt modelId="{7587C325-71DA-4EB2-8744-AB0698636996}" type="pres">
      <dgm:prSet presAssocID="{F6AE28A2-6950-4FB7-A76B-639FD789534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DF9044A-E765-4B96-925C-FD1C7D636C92}" type="pres">
      <dgm:prSet presAssocID="{A73AF18D-D39C-4807-B28B-ECCB7B429A92}" presName="Accent3" presStyleCnt="0"/>
      <dgm:spPr/>
    </dgm:pt>
    <dgm:pt modelId="{42117770-09AE-4227-8655-119E28DB875D}" type="pres">
      <dgm:prSet presAssocID="{A73AF18D-D39C-4807-B28B-ECCB7B429A92}" presName="Accent" presStyleLbl="node1" presStyleIdx="0" presStyleCnt="3"/>
      <dgm:spPr>
        <a:solidFill>
          <a:srgbClr val="C4E86B"/>
        </a:solidFill>
      </dgm:spPr>
    </dgm:pt>
    <dgm:pt modelId="{DF131A5A-0187-458B-B35C-971A515EA668}" type="pres">
      <dgm:prSet presAssocID="{A73AF18D-D39C-4807-B28B-ECCB7B429A92}" presName="ParentBackground3" presStyleCnt="0"/>
      <dgm:spPr/>
    </dgm:pt>
    <dgm:pt modelId="{2D3BCD1A-79C1-4A4A-A2BF-C4DFDC37011F}" type="pres">
      <dgm:prSet presAssocID="{A73AF18D-D39C-4807-B28B-ECCB7B429A92}" presName="ParentBackground" presStyleLbl="fgAcc1" presStyleIdx="0" presStyleCnt="3" custScaleX="124986" custLinFactNeighborX="1498"/>
      <dgm:spPr/>
      <dgm:t>
        <a:bodyPr/>
        <a:lstStyle/>
        <a:p>
          <a:endParaRPr lang="en-US"/>
        </a:p>
      </dgm:t>
    </dgm:pt>
    <dgm:pt modelId="{60CE66AE-78B4-43ED-8E9C-51AE9F75D4CC}" type="pres">
      <dgm:prSet presAssocID="{A73AF18D-D39C-4807-B28B-ECCB7B429A9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A183C-C84C-4E57-A39A-6F1F18396EF6}" type="pres">
      <dgm:prSet presAssocID="{34CC5CF2-994D-4BEF-B39D-F714627358C7}" presName="Accent2" presStyleCnt="0"/>
      <dgm:spPr/>
    </dgm:pt>
    <dgm:pt modelId="{A44CC557-80AC-4660-8DB3-12191976ADDC}" type="pres">
      <dgm:prSet presAssocID="{34CC5CF2-994D-4BEF-B39D-F714627358C7}" presName="Accent" presStyleLbl="node1" presStyleIdx="1" presStyleCnt="3"/>
      <dgm:spPr>
        <a:solidFill>
          <a:srgbClr val="7D868C"/>
        </a:solidFill>
      </dgm:spPr>
    </dgm:pt>
    <dgm:pt modelId="{C12E49C1-A0F2-4ABB-858D-0EF4056978B5}" type="pres">
      <dgm:prSet presAssocID="{34CC5CF2-994D-4BEF-B39D-F714627358C7}" presName="ParentBackground2" presStyleCnt="0"/>
      <dgm:spPr/>
    </dgm:pt>
    <dgm:pt modelId="{C55298E1-FC92-490A-935B-943BDA67CB95}" type="pres">
      <dgm:prSet presAssocID="{34CC5CF2-994D-4BEF-B39D-F714627358C7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80ED0FE7-5E98-4462-8CBE-BE5443248E5F}" type="pres">
      <dgm:prSet presAssocID="{34CC5CF2-994D-4BEF-B39D-F714627358C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03BFFB-5B52-4DB3-BFC5-6C1384C4D348}" type="pres">
      <dgm:prSet presAssocID="{ACB7EE3F-E8BB-417A-8EDB-C3AAB422227F}" presName="Accent1" presStyleCnt="0"/>
      <dgm:spPr/>
    </dgm:pt>
    <dgm:pt modelId="{D0BE2890-21BA-423C-8B58-8FBB35BC92E1}" type="pres">
      <dgm:prSet presAssocID="{ACB7EE3F-E8BB-417A-8EDB-C3AAB422227F}" presName="Accent" presStyleLbl="node1" presStyleIdx="2" presStyleCnt="3"/>
      <dgm:spPr>
        <a:solidFill>
          <a:srgbClr val="46797B"/>
        </a:solidFill>
        <a:ln>
          <a:solidFill>
            <a:srgbClr val="46797B"/>
          </a:solidFill>
        </a:ln>
      </dgm:spPr>
    </dgm:pt>
    <dgm:pt modelId="{3A097A00-7729-4A37-8064-92379BFF27FB}" type="pres">
      <dgm:prSet presAssocID="{ACB7EE3F-E8BB-417A-8EDB-C3AAB422227F}" presName="ParentBackground1" presStyleCnt="0"/>
      <dgm:spPr/>
    </dgm:pt>
    <dgm:pt modelId="{C235DFFD-D416-4DE2-BE1D-A2F7DD14357A}" type="pres">
      <dgm:prSet presAssocID="{ACB7EE3F-E8BB-417A-8EDB-C3AAB422227F}" presName="ParentBackground" presStyleLbl="fgAcc1" presStyleIdx="2" presStyleCnt="3" custLinFactNeighborX="-1613" custLinFactNeighborY="-704"/>
      <dgm:spPr/>
      <dgm:t>
        <a:bodyPr/>
        <a:lstStyle/>
        <a:p>
          <a:endParaRPr lang="en-US"/>
        </a:p>
      </dgm:t>
    </dgm:pt>
    <dgm:pt modelId="{EC02B1E8-844D-4B7B-97D2-8F77002430D7}" type="pres">
      <dgm:prSet presAssocID="{ACB7EE3F-E8BB-417A-8EDB-C3AAB422227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D5078A-944B-4B6F-9542-7D9689EA70F9}" type="presOf" srcId="{A73AF18D-D39C-4807-B28B-ECCB7B429A92}" destId="{2D3BCD1A-79C1-4A4A-A2BF-C4DFDC37011F}" srcOrd="0" destOrd="0" presId="urn:microsoft.com/office/officeart/2011/layout/CircleProcess"/>
    <dgm:cxn modelId="{340A5173-F8CB-4BFA-A84D-A3784A2FDBD8}" type="presOf" srcId="{A73AF18D-D39C-4807-B28B-ECCB7B429A92}" destId="{60CE66AE-78B4-43ED-8E9C-51AE9F75D4CC}" srcOrd="1" destOrd="0" presId="urn:microsoft.com/office/officeart/2011/layout/CircleProcess"/>
    <dgm:cxn modelId="{FBB7BC1A-77C9-420F-A14D-9A94374155C2}" type="presOf" srcId="{ACB7EE3F-E8BB-417A-8EDB-C3AAB422227F}" destId="{EC02B1E8-844D-4B7B-97D2-8F77002430D7}" srcOrd="1" destOrd="0" presId="urn:microsoft.com/office/officeart/2011/layout/CircleProcess"/>
    <dgm:cxn modelId="{05D86B85-AACA-4B28-816C-AB7A6266AFEA}" type="presOf" srcId="{ACB7EE3F-E8BB-417A-8EDB-C3AAB422227F}" destId="{C235DFFD-D416-4DE2-BE1D-A2F7DD14357A}" srcOrd="0" destOrd="0" presId="urn:microsoft.com/office/officeart/2011/layout/CircleProcess"/>
    <dgm:cxn modelId="{30CD5A3C-D402-44BF-A5B5-C374AF0A1A96}" type="presOf" srcId="{F6AE28A2-6950-4FB7-A76B-639FD789534C}" destId="{7587C325-71DA-4EB2-8744-AB0698636996}" srcOrd="0" destOrd="0" presId="urn:microsoft.com/office/officeart/2011/layout/CircleProcess"/>
    <dgm:cxn modelId="{F364AD9E-E5AE-48A8-A84B-6818311A0B37}" srcId="{F6AE28A2-6950-4FB7-A76B-639FD789534C}" destId="{A73AF18D-D39C-4807-B28B-ECCB7B429A92}" srcOrd="2" destOrd="0" parTransId="{13561E36-16BC-4974-8FEB-64C2F954D783}" sibTransId="{135E83AE-EE31-41B6-9EFB-ABC9AF3FB100}"/>
    <dgm:cxn modelId="{DC10EFBA-8CBA-44F4-AC7F-229C9F89A01F}" srcId="{F6AE28A2-6950-4FB7-A76B-639FD789534C}" destId="{34CC5CF2-994D-4BEF-B39D-F714627358C7}" srcOrd="1" destOrd="0" parTransId="{D1E206A5-DD34-4A82-BAA5-9BC55C12DE4B}" sibTransId="{569A27F4-91D7-4217-84AB-FCCB6EA746A3}"/>
    <dgm:cxn modelId="{95B070BB-2E4D-4C58-ABFD-DE43DC4EC242}" srcId="{F6AE28A2-6950-4FB7-A76B-639FD789534C}" destId="{ACB7EE3F-E8BB-417A-8EDB-C3AAB422227F}" srcOrd="0" destOrd="0" parTransId="{33677E8E-B287-4B3D-BFAC-7DB41059701E}" sibTransId="{06570A85-94DC-4126-BA00-7B94AE5819B5}"/>
    <dgm:cxn modelId="{F2C94667-E4D0-4948-A0BF-14D471235568}" type="presOf" srcId="{34CC5CF2-994D-4BEF-B39D-F714627358C7}" destId="{C55298E1-FC92-490A-935B-943BDA67CB95}" srcOrd="0" destOrd="0" presId="urn:microsoft.com/office/officeart/2011/layout/CircleProcess"/>
    <dgm:cxn modelId="{C35A76E2-7763-4C01-BBEC-394BD1FEF1CE}" type="presOf" srcId="{34CC5CF2-994D-4BEF-B39D-F714627358C7}" destId="{80ED0FE7-5E98-4462-8CBE-BE5443248E5F}" srcOrd="1" destOrd="0" presId="urn:microsoft.com/office/officeart/2011/layout/CircleProcess"/>
    <dgm:cxn modelId="{0EA491EB-EFBE-42C4-872E-411A3E995AB7}" type="presParOf" srcId="{7587C325-71DA-4EB2-8744-AB0698636996}" destId="{4DF9044A-E765-4B96-925C-FD1C7D636C92}" srcOrd="0" destOrd="0" presId="urn:microsoft.com/office/officeart/2011/layout/CircleProcess"/>
    <dgm:cxn modelId="{FF720887-49E8-44A2-A723-D77FAED33AA2}" type="presParOf" srcId="{4DF9044A-E765-4B96-925C-FD1C7D636C92}" destId="{42117770-09AE-4227-8655-119E28DB875D}" srcOrd="0" destOrd="0" presId="urn:microsoft.com/office/officeart/2011/layout/CircleProcess"/>
    <dgm:cxn modelId="{73C53FF5-0485-4CA6-BAE7-C5A8B99F1404}" type="presParOf" srcId="{7587C325-71DA-4EB2-8744-AB0698636996}" destId="{DF131A5A-0187-458B-B35C-971A515EA668}" srcOrd="1" destOrd="0" presId="urn:microsoft.com/office/officeart/2011/layout/CircleProcess"/>
    <dgm:cxn modelId="{0FFF4B35-C1D5-4716-9F40-DC5A4EA65B23}" type="presParOf" srcId="{DF131A5A-0187-458B-B35C-971A515EA668}" destId="{2D3BCD1A-79C1-4A4A-A2BF-C4DFDC37011F}" srcOrd="0" destOrd="0" presId="urn:microsoft.com/office/officeart/2011/layout/CircleProcess"/>
    <dgm:cxn modelId="{DF72DAB6-F435-4DAA-B77A-370C344F9069}" type="presParOf" srcId="{7587C325-71DA-4EB2-8744-AB0698636996}" destId="{60CE66AE-78B4-43ED-8E9C-51AE9F75D4CC}" srcOrd="2" destOrd="0" presId="urn:microsoft.com/office/officeart/2011/layout/CircleProcess"/>
    <dgm:cxn modelId="{0FA335A2-E42A-43EC-84A4-4EF305F80DE7}" type="presParOf" srcId="{7587C325-71DA-4EB2-8744-AB0698636996}" destId="{9EAA183C-C84C-4E57-A39A-6F1F18396EF6}" srcOrd="3" destOrd="0" presId="urn:microsoft.com/office/officeart/2011/layout/CircleProcess"/>
    <dgm:cxn modelId="{DD60B9A7-9A4F-4D8D-B142-83B61B376B9A}" type="presParOf" srcId="{9EAA183C-C84C-4E57-A39A-6F1F18396EF6}" destId="{A44CC557-80AC-4660-8DB3-12191976ADDC}" srcOrd="0" destOrd="0" presId="urn:microsoft.com/office/officeart/2011/layout/CircleProcess"/>
    <dgm:cxn modelId="{E64E038C-F031-4A56-8DF7-4940DF892D83}" type="presParOf" srcId="{7587C325-71DA-4EB2-8744-AB0698636996}" destId="{C12E49C1-A0F2-4ABB-858D-0EF4056978B5}" srcOrd="4" destOrd="0" presId="urn:microsoft.com/office/officeart/2011/layout/CircleProcess"/>
    <dgm:cxn modelId="{EFDBC7F2-B585-490F-B6FE-9D793FA23FD8}" type="presParOf" srcId="{C12E49C1-A0F2-4ABB-858D-0EF4056978B5}" destId="{C55298E1-FC92-490A-935B-943BDA67CB95}" srcOrd="0" destOrd="0" presId="urn:microsoft.com/office/officeart/2011/layout/CircleProcess"/>
    <dgm:cxn modelId="{8D50BB8C-CD84-425C-B7DC-BEB4CDFB0BC6}" type="presParOf" srcId="{7587C325-71DA-4EB2-8744-AB0698636996}" destId="{80ED0FE7-5E98-4462-8CBE-BE5443248E5F}" srcOrd="5" destOrd="0" presId="urn:microsoft.com/office/officeart/2011/layout/CircleProcess"/>
    <dgm:cxn modelId="{2F2EA583-47BD-46E7-B150-A8C7DA62622D}" type="presParOf" srcId="{7587C325-71DA-4EB2-8744-AB0698636996}" destId="{8203BFFB-5B52-4DB3-BFC5-6C1384C4D348}" srcOrd="6" destOrd="0" presId="urn:microsoft.com/office/officeart/2011/layout/CircleProcess"/>
    <dgm:cxn modelId="{B707B2F8-3637-4F34-B3D4-2E7A28A5F1F3}" type="presParOf" srcId="{8203BFFB-5B52-4DB3-BFC5-6C1384C4D348}" destId="{D0BE2890-21BA-423C-8B58-8FBB35BC92E1}" srcOrd="0" destOrd="0" presId="urn:microsoft.com/office/officeart/2011/layout/CircleProcess"/>
    <dgm:cxn modelId="{558CF1B5-980C-42B9-A58C-2624E9CBCB9F}" type="presParOf" srcId="{7587C325-71DA-4EB2-8744-AB0698636996}" destId="{3A097A00-7729-4A37-8064-92379BFF27FB}" srcOrd="7" destOrd="0" presId="urn:microsoft.com/office/officeart/2011/layout/CircleProcess"/>
    <dgm:cxn modelId="{466FFC6D-001B-4890-BC74-A1F821E99108}" type="presParOf" srcId="{3A097A00-7729-4A37-8064-92379BFF27FB}" destId="{C235DFFD-D416-4DE2-BE1D-A2F7DD14357A}" srcOrd="0" destOrd="0" presId="urn:microsoft.com/office/officeart/2011/layout/CircleProcess"/>
    <dgm:cxn modelId="{2610978B-3B9D-498E-8986-D763C232BFD9}" type="presParOf" srcId="{7587C325-71DA-4EB2-8744-AB0698636996}" destId="{EC02B1E8-844D-4B7B-97D2-8F77002430D7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AE28A2-6950-4FB7-A76B-639FD789534C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B7EE3F-E8BB-417A-8EDB-C3AAB422227F}">
      <dgm:prSet phldrT="[Text]" custT="1"/>
      <dgm:spPr/>
      <dgm:t>
        <a:bodyPr/>
        <a:lstStyle/>
        <a:p>
          <a:r>
            <a:rPr lang="en-US" sz="2800" dirty="0"/>
            <a:t>524 </a:t>
          </a:r>
        </a:p>
        <a:p>
          <a:r>
            <a:rPr lang="en-US" sz="1300" dirty="0"/>
            <a:t>Volunteers</a:t>
          </a:r>
        </a:p>
      </dgm:t>
    </dgm:pt>
    <dgm:pt modelId="{33677E8E-B287-4B3D-BFAC-7DB41059701E}" type="parTrans" cxnId="{95B070BB-2E4D-4C58-ABFD-DE43DC4EC242}">
      <dgm:prSet/>
      <dgm:spPr/>
      <dgm:t>
        <a:bodyPr/>
        <a:lstStyle/>
        <a:p>
          <a:endParaRPr lang="en-US"/>
        </a:p>
      </dgm:t>
    </dgm:pt>
    <dgm:pt modelId="{06570A85-94DC-4126-BA00-7B94AE5819B5}" type="sibTrans" cxnId="{95B070BB-2E4D-4C58-ABFD-DE43DC4EC242}">
      <dgm:prSet/>
      <dgm:spPr/>
      <dgm:t>
        <a:bodyPr/>
        <a:lstStyle/>
        <a:p>
          <a:endParaRPr lang="en-US"/>
        </a:p>
      </dgm:t>
    </dgm:pt>
    <dgm:pt modelId="{34CC5CF2-994D-4BEF-B39D-F714627358C7}">
      <dgm:prSet phldrT="[Text]" custT="1"/>
      <dgm:spPr/>
      <dgm:t>
        <a:bodyPr/>
        <a:lstStyle/>
        <a:p>
          <a:r>
            <a:rPr lang="en-US" sz="2800" dirty="0"/>
            <a:t>3605</a:t>
          </a:r>
        </a:p>
        <a:p>
          <a:r>
            <a:rPr lang="en-US" sz="1300" dirty="0"/>
            <a:t>Vol hours</a:t>
          </a:r>
        </a:p>
      </dgm:t>
    </dgm:pt>
    <dgm:pt modelId="{D1E206A5-DD34-4A82-BAA5-9BC55C12DE4B}" type="parTrans" cxnId="{DC10EFBA-8CBA-44F4-AC7F-229C9F89A01F}">
      <dgm:prSet/>
      <dgm:spPr/>
      <dgm:t>
        <a:bodyPr/>
        <a:lstStyle/>
        <a:p>
          <a:endParaRPr lang="en-US"/>
        </a:p>
      </dgm:t>
    </dgm:pt>
    <dgm:pt modelId="{569A27F4-91D7-4217-84AB-FCCB6EA746A3}" type="sibTrans" cxnId="{DC10EFBA-8CBA-44F4-AC7F-229C9F89A01F}">
      <dgm:prSet/>
      <dgm:spPr/>
      <dgm:t>
        <a:bodyPr/>
        <a:lstStyle/>
        <a:p>
          <a:endParaRPr lang="en-US"/>
        </a:p>
      </dgm:t>
    </dgm:pt>
    <dgm:pt modelId="{A73AF18D-D39C-4807-B28B-ECCB7B429A92}">
      <dgm:prSet phldrT="[Text]" custT="1"/>
      <dgm:spPr/>
      <dgm:t>
        <a:bodyPr/>
        <a:lstStyle/>
        <a:p>
          <a:r>
            <a:rPr lang="en-US" sz="2800" dirty="0"/>
            <a:t>2</a:t>
          </a:r>
          <a:br>
            <a:rPr lang="en-US" sz="2800" dirty="0"/>
          </a:br>
          <a:r>
            <a:rPr lang="en-US" sz="1300" dirty="0"/>
            <a:t>full time staff equivalent</a:t>
          </a:r>
        </a:p>
      </dgm:t>
    </dgm:pt>
    <dgm:pt modelId="{13561E36-16BC-4974-8FEB-64C2F954D783}" type="parTrans" cxnId="{F364AD9E-E5AE-48A8-A84B-6818311A0B37}">
      <dgm:prSet/>
      <dgm:spPr/>
      <dgm:t>
        <a:bodyPr/>
        <a:lstStyle/>
        <a:p>
          <a:endParaRPr lang="en-US"/>
        </a:p>
      </dgm:t>
    </dgm:pt>
    <dgm:pt modelId="{135E83AE-EE31-41B6-9EFB-ABC9AF3FB100}" type="sibTrans" cxnId="{F364AD9E-E5AE-48A8-A84B-6818311A0B37}">
      <dgm:prSet/>
      <dgm:spPr/>
      <dgm:t>
        <a:bodyPr/>
        <a:lstStyle/>
        <a:p>
          <a:endParaRPr lang="en-US"/>
        </a:p>
      </dgm:t>
    </dgm:pt>
    <dgm:pt modelId="{7587C325-71DA-4EB2-8744-AB0698636996}" type="pres">
      <dgm:prSet presAssocID="{F6AE28A2-6950-4FB7-A76B-639FD789534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DF9044A-E765-4B96-925C-FD1C7D636C92}" type="pres">
      <dgm:prSet presAssocID="{A73AF18D-D39C-4807-B28B-ECCB7B429A92}" presName="Accent3" presStyleCnt="0"/>
      <dgm:spPr/>
    </dgm:pt>
    <dgm:pt modelId="{42117770-09AE-4227-8655-119E28DB875D}" type="pres">
      <dgm:prSet presAssocID="{A73AF18D-D39C-4807-B28B-ECCB7B429A92}" presName="Accent" presStyleLbl="node1" presStyleIdx="0" presStyleCnt="3"/>
      <dgm:spPr>
        <a:solidFill>
          <a:srgbClr val="C4E86B"/>
        </a:solidFill>
      </dgm:spPr>
    </dgm:pt>
    <dgm:pt modelId="{DF131A5A-0187-458B-B35C-971A515EA668}" type="pres">
      <dgm:prSet presAssocID="{A73AF18D-D39C-4807-B28B-ECCB7B429A92}" presName="ParentBackground3" presStyleCnt="0"/>
      <dgm:spPr/>
    </dgm:pt>
    <dgm:pt modelId="{2D3BCD1A-79C1-4A4A-A2BF-C4DFDC37011F}" type="pres">
      <dgm:prSet presAssocID="{A73AF18D-D39C-4807-B28B-ECCB7B429A92}" presName="ParentBackground" presStyleLbl="fgAcc1" presStyleIdx="0" presStyleCnt="3" custScaleX="124986" custLinFactNeighborX="970" custLinFactNeighborY="-1915"/>
      <dgm:spPr/>
      <dgm:t>
        <a:bodyPr/>
        <a:lstStyle/>
        <a:p>
          <a:endParaRPr lang="en-US"/>
        </a:p>
      </dgm:t>
    </dgm:pt>
    <dgm:pt modelId="{60CE66AE-78B4-43ED-8E9C-51AE9F75D4CC}" type="pres">
      <dgm:prSet presAssocID="{A73AF18D-D39C-4807-B28B-ECCB7B429A9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A183C-C84C-4E57-A39A-6F1F18396EF6}" type="pres">
      <dgm:prSet presAssocID="{34CC5CF2-994D-4BEF-B39D-F714627358C7}" presName="Accent2" presStyleCnt="0"/>
      <dgm:spPr/>
    </dgm:pt>
    <dgm:pt modelId="{A44CC557-80AC-4660-8DB3-12191976ADDC}" type="pres">
      <dgm:prSet presAssocID="{34CC5CF2-994D-4BEF-B39D-F714627358C7}" presName="Accent" presStyleLbl="node1" presStyleIdx="1" presStyleCnt="3"/>
      <dgm:spPr>
        <a:solidFill>
          <a:srgbClr val="7D868C"/>
        </a:solidFill>
      </dgm:spPr>
    </dgm:pt>
    <dgm:pt modelId="{C12E49C1-A0F2-4ABB-858D-0EF4056978B5}" type="pres">
      <dgm:prSet presAssocID="{34CC5CF2-994D-4BEF-B39D-F714627358C7}" presName="ParentBackground2" presStyleCnt="0"/>
      <dgm:spPr/>
    </dgm:pt>
    <dgm:pt modelId="{C55298E1-FC92-490A-935B-943BDA67CB95}" type="pres">
      <dgm:prSet presAssocID="{34CC5CF2-994D-4BEF-B39D-F714627358C7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80ED0FE7-5E98-4462-8CBE-BE5443248E5F}" type="pres">
      <dgm:prSet presAssocID="{34CC5CF2-994D-4BEF-B39D-F714627358C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03BFFB-5B52-4DB3-BFC5-6C1384C4D348}" type="pres">
      <dgm:prSet presAssocID="{ACB7EE3F-E8BB-417A-8EDB-C3AAB422227F}" presName="Accent1" presStyleCnt="0"/>
      <dgm:spPr/>
    </dgm:pt>
    <dgm:pt modelId="{D0BE2890-21BA-423C-8B58-8FBB35BC92E1}" type="pres">
      <dgm:prSet presAssocID="{ACB7EE3F-E8BB-417A-8EDB-C3AAB422227F}" presName="Accent" presStyleLbl="node1" presStyleIdx="2" presStyleCnt="3"/>
      <dgm:spPr>
        <a:solidFill>
          <a:srgbClr val="46797B"/>
        </a:solidFill>
        <a:ln>
          <a:solidFill>
            <a:srgbClr val="46797B"/>
          </a:solidFill>
        </a:ln>
      </dgm:spPr>
    </dgm:pt>
    <dgm:pt modelId="{3A097A00-7729-4A37-8064-92379BFF27FB}" type="pres">
      <dgm:prSet presAssocID="{ACB7EE3F-E8BB-417A-8EDB-C3AAB422227F}" presName="ParentBackground1" presStyleCnt="0"/>
      <dgm:spPr/>
    </dgm:pt>
    <dgm:pt modelId="{C235DFFD-D416-4DE2-BE1D-A2F7DD14357A}" type="pres">
      <dgm:prSet presAssocID="{ACB7EE3F-E8BB-417A-8EDB-C3AAB422227F}" presName="ParentBackground" presStyleLbl="fgAcc1" presStyleIdx="2" presStyleCnt="3" custLinFactNeighborX="-1613" custLinFactNeighborY="-704"/>
      <dgm:spPr/>
      <dgm:t>
        <a:bodyPr/>
        <a:lstStyle/>
        <a:p>
          <a:endParaRPr lang="en-US"/>
        </a:p>
      </dgm:t>
    </dgm:pt>
    <dgm:pt modelId="{EC02B1E8-844D-4B7B-97D2-8F77002430D7}" type="pres">
      <dgm:prSet presAssocID="{ACB7EE3F-E8BB-417A-8EDB-C3AAB422227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D5078A-944B-4B6F-9542-7D9689EA70F9}" type="presOf" srcId="{A73AF18D-D39C-4807-B28B-ECCB7B429A92}" destId="{2D3BCD1A-79C1-4A4A-A2BF-C4DFDC37011F}" srcOrd="0" destOrd="0" presId="urn:microsoft.com/office/officeart/2011/layout/CircleProcess"/>
    <dgm:cxn modelId="{340A5173-F8CB-4BFA-A84D-A3784A2FDBD8}" type="presOf" srcId="{A73AF18D-D39C-4807-B28B-ECCB7B429A92}" destId="{60CE66AE-78B4-43ED-8E9C-51AE9F75D4CC}" srcOrd="1" destOrd="0" presId="urn:microsoft.com/office/officeart/2011/layout/CircleProcess"/>
    <dgm:cxn modelId="{FBB7BC1A-77C9-420F-A14D-9A94374155C2}" type="presOf" srcId="{ACB7EE3F-E8BB-417A-8EDB-C3AAB422227F}" destId="{EC02B1E8-844D-4B7B-97D2-8F77002430D7}" srcOrd="1" destOrd="0" presId="urn:microsoft.com/office/officeart/2011/layout/CircleProcess"/>
    <dgm:cxn modelId="{05D86B85-AACA-4B28-816C-AB7A6266AFEA}" type="presOf" srcId="{ACB7EE3F-E8BB-417A-8EDB-C3AAB422227F}" destId="{C235DFFD-D416-4DE2-BE1D-A2F7DD14357A}" srcOrd="0" destOrd="0" presId="urn:microsoft.com/office/officeart/2011/layout/CircleProcess"/>
    <dgm:cxn modelId="{30CD5A3C-D402-44BF-A5B5-C374AF0A1A96}" type="presOf" srcId="{F6AE28A2-6950-4FB7-A76B-639FD789534C}" destId="{7587C325-71DA-4EB2-8744-AB0698636996}" srcOrd="0" destOrd="0" presId="urn:microsoft.com/office/officeart/2011/layout/CircleProcess"/>
    <dgm:cxn modelId="{F364AD9E-E5AE-48A8-A84B-6818311A0B37}" srcId="{F6AE28A2-6950-4FB7-A76B-639FD789534C}" destId="{A73AF18D-D39C-4807-B28B-ECCB7B429A92}" srcOrd="2" destOrd="0" parTransId="{13561E36-16BC-4974-8FEB-64C2F954D783}" sibTransId="{135E83AE-EE31-41B6-9EFB-ABC9AF3FB100}"/>
    <dgm:cxn modelId="{DC10EFBA-8CBA-44F4-AC7F-229C9F89A01F}" srcId="{F6AE28A2-6950-4FB7-A76B-639FD789534C}" destId="{34CC5CF2-994D-4BEF-B39D-F714627358C7}" srcOrd="1" destOrd="0" parTransId="{D1E206A5-DD34-4A82-BAA5-9BC55C12DE4B}" sibTransId="{569A27F4-91D7-4217-84AB-FCCB6EA746A3}"/>
    <dgm:cxn modelId="{95B070BB-2E4D-4C58-ABFD-DE43DC4EC242}" srcId="{F6AE28A2-6950-4FB7-A76B-639FD789534C}" destId="{ACB7EE3F-E8BB-417A-8EDB-C3AAB422227F}" srcOrd="0" destOrd="0" parTransId="{33677E8E-B287-4B3D-BFAC-7DB41059701E}" sibTransId="{06570A85-94DC-4126-BA00-7B94AE5819B5}"/>
    <dgm:cxn modelId="{F2C94667-E4D0-4948-A0BF-14D471235568}" type="presOf" srcId="{34CC5CF2-994D-4BEF-B39D-F714627358C7}" destId="{C55298E1-FC92-490A-935B-943BDA67CB95}" srcOrd="0" destOrd="0" presId="urn:microsoft.com/office/officeart/2011/layout/CircleProcess"/>
    <dgm:cxn modelId="{C35A76E2-7763-4C01-BBEC-394BD1FEF1CE}" type="presOf" srcId="{34CC5CF2-994D-4BEF-B39D-F714627358C7}" destId="{80ED0FE7-5E98-4462-8CBE-BE5443248E5F}" srcOrd="1" destOrd="0" presId="urn:microsoft.com/office/officeart/2011/layout/CircleProcess"/>
    <dgm:cxn modelId="{0EA491EB-EFBE-42C4-872E-411A3E995AB7}" type="presParOf" srcId="{7587C325-71DA-4EB2-8744-AB0698636996}" destId="{4DF9044A-E765-4B96-925C-FD1C7D636C92}" srcOrd="0" destOrd="0" presId="urn:microsoft.com/office/officeart/2011/layout/CircleProcess"/>
    <dgm:cxn modelId="{FF720887-49E8-44A2-A723-D77FAED33AA2}" type="presParOf" srcId="{4DF9044A-E765-4B96-925C-FD1C7D636C92}" destId="{42117770-09AE-4227-8655-119E28DB875D}" srcOrd="0" destOrd="0" presId="urn:microsoft.com/office/officeart/2011/layout/CircleProcess"/>
    <dgm:cxn modelId="{73C53FF5-0485-4CA6-BAE7-C5A8B99F1404}" type="presParOf" srcId="{7587C325-71DA-4EB2-8744-AB0698636996}" destId="{DF131A5A-0187-458B-B35C-971A515EA668}" srcOrd="1" destOrd="0" presId="urn:microsoft.com/office/officeart/2011/layout/CircleProcess"/>
    <dgm:cxn modelId="{0FFF4B35-C1D5-4716-9F40-DC5A4EA65B23}" type="presParOf" srcId="{DF131A5A-0187-458B-B35C-971A515EA668}" destId="{2D3BCD1A-79C1-4A4A-A2BF-C4DFDC37011F}" srcOrd="0" destOrd="0" presId="urn:microsoft.com/office/officeart/2011/layout/CircleProcess"/>
    <dgm:cxn modelId="{DF72DAB6-F435-4DAA-B77A-370C344F9069}" type="presParOf" srcId="{7587C325-71DA-4EB2-8744-AB0698636996}" destId="{60CE66AE-78B4-43ED-8E9C-51AE9F75D4CC}" srcOrd="2" destOrd="0" presId="urn:microsoft.com/office/officeart/2011/layout/CircleProcess"/>
    <dgm:cxn modelId="{0FA335A2-E42A-43EC-84A4-4EF305F80DE7}" type="presParOf" srcId="{7587C325-71DA-4EB2-8744-AB0698636996}" destId="{9EAA183C-C84C-4E57-A39A-6F1F18396EF6}" srcOrd="3" destOrd="0" presId="urn:microsoft.com/office/officeart/2011/layout/CircleProcess"/>
    <dgm:cxn modelId="{DD60B9A7-9A4F-4D8D-B142-83B61B376B9A}" type="presParOf" srcId="{9EAA183C-C84C-4E57-A39A-6F1F18396EF6}" destId="{A44CC557-80AC-4660-8DB3-12191976ADDC}" srcOrd="0" destOrd="0" presId="urn:microsoft.com/office/officeart/2011/layout/CircleProcess"/>
    <dgm:cxn modelId="{E64E038C-F031-4A56-8DF7-4940DF892D83}" type="presParOf" srcId="{7587C325-71DA-4EB2-8744-AB0698636996}" destId="{C12E49C1-A0F2-4ABB-858D-0EF4056978B5}" srcOrd="4" destOrd="0" presId="urn:microsoft.com/office/officeart/2011/layout/CircleProcess"/>
    <dgm:cxn modelId="{EFDBC7F2-B585-490F-B6FE-9D793FA23FD8}" type="presParOf" srcId="{C12E49C1-A0F2-4ABB-858D-0EF4056978B5}" destId="{C55298E1-FC92-490A-935B-943BDA67CB95}" srcOrd="0" destOrd="0" presId="urn:microsoft.com/office/officeart/2011/layout/CircleProcess"/>
    <dgm:cxn modelId="{8D50BB8C-CD84-425C-B7DC-BEB4CDFB0BC6}" type="presParOf" srcId="{7587C325-71DA-4EB2-8744-AB0698636996}" destId="{80ED0FE7-5E98-4462-8CBE-BE5443248E5F}" srcOrd="5" destOrd="0" presId="urn:microsoft.com/office/officeart/2011/layout/CircleProcess"/>
    <dgm:cxn modelId="{2F2EA583-47BD-46E7-B150-A8C7DA62622D}" type="presParOf" srcId="{7587C325-71DA-4EB2-8744-AB0698636996}" destId="{8203BFFB-5B52-4DB3-BFC5-6C1384C4D348}" srcOrd="6" destOrd="0" presId="urn:microsoft.com/office/officeart/2011/layout/CircleProcess"/>
    <dgm:cxn modelId="{B707B2F8-3637-4F34-B3D4-2E7A28A5F1F3}" type="presParOf" srcId="{8203BFFB-5B52-4DB3-BFC5-6C1384C4D348}" destId="{D0BE2890-21BA-423C-8B58-8FBB35BC92E1}" srcOrd="0" destOrd="0" presId="urn:microsoft.com/office/officeart/2011/layout/CircleProcess"/>
    <dgm:cxn modelId="{558CF1B5-980C-42B9-A58C-2624E9CBCB9F}" type="presParOf" srcId="{7587C325-71DA-4EB2-8744-AB0698636996}" destId="{3A097A00-7729-4A37-8064-92379BFF27FB}" srcOrd="7" destOrd="0" presId="urn:microsoft.com/office/officeart/2011/layout/CircleProcess"/>
    <dgm:cxn modelId="{466FFC6D-001B-4890-BC74-A1F821E99108}" type="presParOf" srcId="{3A097A00-7729-4A37-8064-92379BFF27FB}" destId="{C235DFFD-D416-4DE2-BE1D-A2F7DD14357A}" srcOrd="0" destOrd="0" presId="urn:microsoft.com/office/officeart/2011/layout/CircleProcess"/>
    <dgm:cxn modelId="{2610978B-3B9D-498E-8986-D763C232BFD9}" type="presParOf" srcId="{7587C325-71DA-4EB2-8744-AB0698636996}" destId="{EC02B1E8-844D-4B7B-97D2-8F77002430D7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17770-09AE-4227-8655-119E28DB875D}">
      <dsp:nvSpPr>
        <dsp:cNvPr id="0" name=""/>
        <dsp:cNvSpPr/>
      </dsp:nvSpPr>
      <dsp:spPr>
        <a:xfrm>
          <a:off x="3280591" y="504655"/>
          <a:ext cx="1320551" cy="1320795"/>
        </a:xfrm>
        <a:prstGeom prst="ellipse">
          <a:avLst/>
        </a:prstGeom>
        <a:solidFill>
          <a:srgbClr val="C4E8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BCD1A-79C1-4A4A-A2BF-C4DFDC37011F}">
      <dsp:nvSpPr>
        <dsp:cNvPr id="0" name=""/>
        <dsp:cNvSpPr/>
      </dsp:nvSpPr>
      <dsp:spPr>
        <a:xfrm>
          <a:off x="3275388" y="548689"/>
          <a:ext cx="1330956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5800</a:t>
          </a:r>
          <a:br>
            <a:rPr lang="en-US" sz="2800" kern="1200" dirty="0"/>
          </a:br>
          <a:r>
            <a:rPr lang="en-US" sz="1300" kern="1200" dirty="0"/>
            <a:t>engagement hours</a:t>
          </a:r>
        </a:p>
      </dsp:txBody>
      <dsp:txXfrm>
        <a:off x="3465657" y="724826"/>
        <a:ext cx="950418" cy="880453"/>
      </dsp:txXfrm>
    </dsp:sp>
    <dsp:sp modelId="{A44CC557-80AC-4660-8DB3-12191976ADDC}">
      <dsp:nvSpPr>
        <dsp:cNvPr id="0" name=""/>
        <dsp:cNvSpPr/>
      </dsp:nvSpPr>
      <dsp:spPr>
        <a:xfrm rot="2700000">
          <a:off x="1917354" y="506252"/>
          <a:ext cx="1317370" cy="1317370"/>
        </a:xfrm>
        <a:prstGeom prst="teardrop">
          <a:avLst>
            <a:gd name="adj" fmla="val 100000"/>
          </a:avLst>
        </a:prstGeom>
        <a:solidFill>
          <a:srgbClr val="7D8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298E1-FC92-490A-935B-943BDA67CB95}">
      <dsp:nvSpPr>
        <dsp:cNvPr id="0" name=""/>
        <dsp:cNvSpPr/>
      </dsp:nvSpPr>
      <dsp:spPr>
        <a:xfrm>
          <a:off x="1959610" y="548689"/>
          <a:ext cx="1232858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1271</a:t>
          </a:r>
          <a:br>
            <a:rPr lang="en-US" sz="2800" kern="1200" dirty="0"/>
          </a:br>
          <a:r>
            <a:rPr lang="en-US" sz="1300" kern="1200" dirty="0"/>
            <a:t>participants</a:t>
          </a:r>
        </a:p>
      </dsp:txBody>
      <dsp:txXfrm>
        <a:off x="2135855" y="724826"/>
        <a:ext cx="880367" cy="880453"/>
      </dsp:txXfrm>
    </dsp:sp>
    <dsp:sp modelId="{D0BE2890-21BA-423C-8B58-8FBB35BC92E1}">
      <dsp:nvSpPr>
        <dsp:cNvPr id="0" name=""/>
        <dsp:cNvSpPr/>
      </dsp:nvSpPr>
      <dsp:spPr>
        <a:xfrm rot="2700000">
          <a:off x="552526" y="506252"/>
          <a:ext cx="1317370" cy="1317370"/>
        </a:xfrm>
        <a:prstGeom prst="teardrop">
          <a:avLst>
            <a:gd name="adj" fmla="val 100000"/>
          </a:avLst>
        </a:prstGeom>
        <a:solidFill>
          <a:srgbClr val="46797B"/>
        </a:solidFill>
        <a:ln w="12700" cap="flat" cmpd="sng" algn="ctr">
          <a:solidFill>
            <a:srgbClr val="46797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5DFFD-D416-4DE2-BE1D-A2F7DD14357A}">
      <dsp:nvSpPr>
        <dsp:cNvPr id="0" name=""/>
        <dsp:cNvSpPr/>
      </dsp:nvSpPr>
      <dsp:spPr>
        <a:xfrm>
          <a:off x="574896" y="540011"/>
          <a:ext cx="1232858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15 </a:t>
          </a:r>
          <a:r>
            <a:rPr lang="en-US" sz="1300" kern="1200" dirty="0"/>
            <a:t>programs</a:t>
          </a:r>
        </a:p>
      </dsp:txBody>
      <dsp:txXfrm>
        <a:off x="751142" y="716148"/>
        <a:ext cx="880367" cy="880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17770-09AE-4227-8655-119E28DB875D}">
      <dsp:nvSpPr>
        <dsp:cNvPr id="0" name=""/>
        <dsp:cNvSpPr/>
      </dsp:nvSpPr>
      <dsp:spPr>
        <a:xfrm>
          <a:off x="3280591" y="504655"/>
          <a:ext cx="1320551" cy="1320795"/>
        </a:xfrm>
        <a:prstGeom prst="ellipse">
          <a:avLst/>
        </a:prstGeom>
        <a:solidFill>
          <a:srgbClr val="C4E8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BCD1A-79C1-4A4A-A2BF-C4DFDC37011F}">
      <dsp:nvSpPr>
        <dsp:cNvPr id="0" name=""/>
        <dsp:cNvSpPr/>
      </dsp:nvSpPr>
      <dsp:spPr>
        <a:xfrm>
          <a:off x="3275388" y="548689"/>
          <a:ext cx="1330956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7928 </a:t>
          </a:r>
          <a:r>
            <a:rPr lang="en-US" sz="1300" kern="1200" dirty="0"/>
            <a:t>engagement hours</a:t>
          </a:r>
        </a:p>
      </dsp:txBody>
      <dsp:txXfrm>
        <a:off x="3465657" y="724826"/>
        <a:ext cx="950418" cy="880453"/>
      </dsp:txXfrm>
    </dsp:sp>
    <dsp:sp modelId="{A44CC557-80AC-4660-8DB3-12191976ADDC}">
      <dsp:nvSpPr>
        <dsp:cNvPr id="0" name=""/>
        <dsp:cNvSpPr/>
      </dsp:nvSpPr>
      <dsp:spPr>
        <a:xfrm rot="2700000">
          <a:off x="1917354" y="506252"/>
          <a:ext cx="1317370" cy="1317370"/>
        </a:xfrm>
        <a:prstGeom prst="teardrop">
          <a:avLst>
            <a:gd name="adj" fmla="val 100000"/>
          </a:avLst>
        </a:prstGeom>
        <a:solidFill>
          <a:srgbClr val="7D8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298E1-FC92-490A-935B-943BDA67CB95}">
      <dsp:nvSpPr>
        <dsp:cNvPr id="0" name=""/>
        <dsp:cNvSpPr/>
      </dsp:nvSpPr>
      <dsp:spPr>
        <a:xfrm>
          <a:off x="1959610" y="548689"/>
          <a:ext cx="1232858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898</a:t>
          </a:r>
          <a:r>
            <a:rPr lang="en-US" sz="1300" kern="1200" dirty="0"/>
            <a:t> participants</a:t>
          </a:r>
        </a:p>
      </dsp:txBody>
      <dsp:txXfrm>
        <a:off x="2135855" y="724826"/>
        <a:ext cx="880367" cy="880453"/>
      </dsp:txXfrm>
    </dsp:sp>
    <dsp:sp modelId="{D0BE2890-21BA-423C-8B58-8FBB35BC92E1}">
      <dsp:nvSpPr>
        <dsp:cNvPr id="0" name=""/>
        <dsp:cNvSpPr/>
      </dsp:nvSpPr>
      <dsp:spPr>
        <a:xfrm rot="2700000">
          <a:off x="552526" y="506252"/>
          <a:ext cx="1317370" cy="1317370"/>
        </a:xfrm>
        <a:prstGeom prst="teardrop">
          <a:avLst>
            <a:gd name="adj" fmla="val 100000"/>
          </a:avLst>
        </a:prstGeom>
        <a:solidFill>
          <a:srgbClr val="46797B"/>
        </a:solidFill>
        <a:ln w="12700" cap="flat" cmpd="sng" algn="ctr">
          <a:solidFill>
            <a:srgbClr val="46797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5DFFD-D416-4DE2-BE1D-A2F7DD14357A}">
      <dsp:nvSpPr>
        <dsp:cNvPr id="0" name=""/>
        <dsp:cNvSpPr/>
      </dsp:nvSpPr>
      <dsp:spPr>
        <a:xfrm>
          <a:off x="574896" y="540011"/>
          <a:ext cx="1232858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41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programs</a:t>
          </a:r>
        </a:p>
      </dsp:txBody>
      <dsp:txXfrm>
        <a:off x="751142" y="716148"/>
        <a:ext cx="880367" cy="880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17770-09AE-4227-8655-119E28DB875D}">
      <dsp:nvSpPr>
        <dsp:cNvPr id="0" name=""/>
        <dsp:cNvSpPr/>
      </dsp:nvSpPr>
      <dsp:spPr>
        <a:xfrm>
          <a:off x="3574480" y="555760"/>
          <a:ext cx="1472195" cy="1472467"/>
        </a:xfrm>
        <a:prstGeom prst="ellipse">
          <a:avLst/>
        </a:prstGeom>
        <a:solidFill>
          <a:srgbClr val="C4E8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BCD1A-79C1-4A4A-A2BF-C4DFDC37011F}">
      <dsp:nvSpPr>
        <dsp:cNvPr id="0" name=""/>
        <dsp:cNvSpPr/>
      </dsp:nvSpPr>
      <dsp:spPr>
        <a:xfrm>
          <a:off x="3451654" y="604851"/>
          <a:ext cx="1717847" cy="13742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2064 </a:t>
          </a:r>
          <a:r>
            <a:rPr lang="en-US" sz="1300" kern="1200" dirty="0"/>
            <a:t>engagement hours</a:t>
          </a:r>
        </a:p>
      </dsp:txBody>
      <dsp:txXfrm>
        <a:off x="3697232" y="801214"/>
        <a:ext cx="1226692" cy="981559"/>
      </dsp:txXfrm>
    </dsp:sp>
    <dsp:sp modelId="{A44CC557-80AC-4660-8DB3-12191976ADDC}">
      <dsp:nvSpPr>
        <dsp:cNvPr id="0" name=""/>
        <dsp:cNvSpPr/>
      </dsp:nvSpPr>
      <dsp:spPr>
        <a:xfrm rot="2700000">
          <a:off x="2054697" y="557540"/>
          <a:ext cx="1468649" cy="1468649"/>
        </a:xfrm>
        <a:prstGeom prst="teardrop">
          <a:avLst>
            <a:gd name="adj" fmla="val 100000"/>
          </a:avLst>
        </a:prstGeom>
        <a:solidFill>
          <a:srgbClr val="7D8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298E1-FC92-490A-935B-943BDA67CB95}">
      <dsp:nvSpPr>
        <dsp:cNvPr id="0" name=""/>
        <dsp:cNvSpPr/>
      </dsp:nvSpPr>
      <dsp:spPr>
        <a:xfrm>
          <a:off x="2101806" y="604851"/>
          <a:ext cx="1374432" cy="13742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479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participants</a:t>
          </a:r>
        </a:p>
      </dsp:txBody>
      <dsp:txXfrm>
        <a:off x="2298290" y="801214"/>
        <a:ext cx="981463" cy="981559"/>
      </dsp:txXfrm>
    </dsp:sp>
    <dsp:sp modelId="{D0BE2890-21BA-423C-8B58-8FBB35BC92E1}">
      <dsp:nvSpPr>
        <dsp:cNvPr id="0" name=""/>
        <dsp:cNvSpPr/>
      </dsp:nvSpPr>
      <dsp:spPr>
        <a:xfrm rot="2700000">
          <a:off x="533141" y="557540"/>
          <a:ext cx="1468649" cy="1468649"/>
        </a:xfrm>
        <a:prstGeom prst="teardrop">
          <a:avLst>
            <a:gd name="adj" fmla="val 100000"/>
          </a:avLst>
        </a:prstGeom>
        <a:solidFill>
          <a:srgbClr val="46797B"/>
        </a:solidFill>
        <a:ln w="12700" cap="flat" cmpd="sng" algn="ctr">
          <a:solidFill>
            <a:srgbClr val="46797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5DFFD-D416-4DE2-BE1D-A2F7DD14357A}">
      <dsp:nvSpPr>
        <dsp:cNvPr id="0" name=""/>
        <dsp:cNvSpPr/>
      </dsp:nvSpPr>
      <dsp:spPr>
        <a:xfrm>
          <a:off x="558080" y="595176"/>
          <a:ext cx="1374432" cy="13742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35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programs</a:t>
          </a:r>
        </a:p>
      </dsp:txBody>
      <dsp:txXfrm>
        <a:off x="754565" y="791539"/>
        <a:ext cx="981463" cy="9815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17770-09AE-4227-8655-119E28DB875D}">
      <dsp:nvSpPr>
        <dsp:cNvPr id="0" name=""/>
        <dsp:cNvSpPr/>
      </dsp:nvSpPr>
      <dsp:spPr>
        <a:xfrm>
          <a:off x="3970660" y="592702"/>
          <a:ext cx="1570053" cy="1570344"/>
        </a:xfrm>
        <a:prstGeom prst="ellipse">
          <a:avLst/>
        </a:prstGeom>
        <a:solidFill>
          <a:srgbClr val="C4E8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BCD1A-79C1-4A4A-A2BF-C4DFDC37011F}">
      <dsp:nvSpPr>
        <dsp:cNvPr id="0" name=""/>
        <dsp:cNvSpPr/>
      </dsp:nvSpPr>
      <dsp:spPr>
        <a:xfrm>
          <a:off x="3839669" y="645056"/>
          <a:ext cx="1832034" cy="14656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507</a:t>
          </a:r>
          <a:br>
            <a:rPr lang="en-US" sz="2800" kern="1200" dirty="0"/>
          </a:br>
          <a:r>
            <a:rPr lang="en-US" sz="1300" kern="1200" dirty="0"/>
            <a:t>engagement hours</a:t>
          </a:r>
        </a:p>
      </dsp:txBody>
      <dsp:txXfrm>
        <a:off x="4101571" y="854472"/>
        <a:ext cx="1308231" cy="1046804"/>
      </dsp:txXfrm>
    </dsp:sp>
    <dsp:sp modelId="{A44CC557-80AC-4660-8DB3-12191976ADDC}">
      <dsp:nvSpPr>
        <dsp:cNvPr id="0" name=""/>
        <dsp:cNvSpPr/>
      </dsp:nvSpPr>
      <dsp:spPr>
        <a:xfrm rot="2700000">
          <a:off x="2349856" y="594600"/>
          <a:ext cx="1566271" cy="1566271"/>
        </a:xfrm>
        <a:prstGeom prst="teardrop">
          <a:avLst>
            <a:gd name="adj" fmla="val 100000"/>
          </a:avLst>
        </a:prstGeom>
        <a:solidFill>
          <a:srgbClr val="7D8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298E1-FC92-490A-935B-943BDA67CB95}">
      <dsp:nvSpPr>
        <dsp:cNvPr id="0" name=""/>
        <dsp:cNvSpPr/>
      </dsp:nvSpPr>
      <dsp:spPr>
        <a:xfrm>
          <a:off x="2400095" y="645056"/>
          <a:ext cx="1465792" cy="14656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128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participants</a:t>
          </a:r>
        </a:p>
      </dsp:txBody>
      <dsp:txXfrm>
        <a:off x="2609640" y="854472"/>
        <a:ext cx="1046702" cy="1046804"/>
      </dsp:txXfrm>
    </dsp:sp>
    <dsp:sp modelId="{D0BE2890-21BA-423C-8B58-8FBB35BC92E1}">
      <dsp:nvSpPr>
        <dsp:cNvPr id="0" name=""/>
        <dsp:cNvSpPr/>
      </dsp:nvSpPr>
      <dsp:spPr>
        <a:xfrm rot="2700000">
          <a:off x="727160" y="594600"/>
          <a:ext cx="1566271" cy="1566271"/>
        </a:xfrm>
        <a:prstGeom prst="teardrop">
          <a:avLst>
            <a:gd name="adj" fmla="val 100000"/>
          </a:avLst>
        </a:prstGeom>
        <a:solidFill>
          <a:srgbClr val="46797B"/>
        </a:solidFill>
        <a:ln w="12700" cap="flat" cmpd="sng" algn="ctr">
          <a:solidFill>
            <a:srgbClr val="46797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5DFFD-D416-4DE2-BE1D-A2F7DD14357A}">
      <dsp:nvSpPr>
        <dsp:cNvPr id="0" name=""/>
        <dsp:cNvSpPr/>
      </dsp:nvSpPr>
      <dsp:spPr>
        <a:xfrm>
          <a:off x="753757" y="634738"/>
          <a:ext cx="1465792" cy="14656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35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programs</a:t>
          </a:r>
        </a:p>
      </dsp:txBody>
      <dsp:txXfrm>
        <a:off x="963302" y="844154"/>
        <a:ext cx="1046702" cy="10468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17770-09AE-4227-8655-119E28DB875D}">
      <dsp:nvSpPr>
        <dsp:cNvPr id="0" name=""/>
        <dsp:cNvSpPr/>
      </dsp:nvSpPr>
      <dsp:spPr>
        <a:xfrm>
          <a:off x="3228105" y="504655"/>
          <a:ext cx="1320551" cy="1320795"/>
        </a:xfrm>
        <a:prstGeom prst="ellipse">
          <a:avLst/>
        </a:prstGeom>
        <a:solidFill>
          <a:srgbClr val="C4E8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BCD1A-79C1-4A4A-A2BF-C4DFDC37011F}">
      <dsp:nvSpPr>
        <dsp:cNvPr id="0" name=""/>
        <dsp:cNvSpPr/>
      </dsp:nvSpPr>
      <dsp:spPr>
        <a:xfrm>
          <a:off x="3136399" y="548689"/>
          <a:ext cx="1540900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1010</a:t>
          </a:r>
          <a:br>
            <a:rPr lang="en-US" sz="2800" kern="1200" dirty="0"/>
          </a:br>
          <a:r>
            <a:rPr lang="en-US" sz="1300" kern="1200" dirty="0"/>
            <a:t>engagement hours</a:t>
          </a:r>
        </a:p>
      </dsp:txBody>
      <dsp:txXfrm>
        <a:off x="3356681" y="724826"/>
        <a:ext cx="1100336" cy="880453"/>
      </dsp:txXfrm>
    </dsp:sp>
    <dsp:sp modelId="{A44CC557-80AC-4660-8DB3-12191976ADDC}">
      <dsp:nvSpPr>
        <dsp:cNvPr id="0" name=""/>
        <dsp:cNvSpPr/>
      </dsp:nvSpPr>
      <dsp:spPr>
        <a:xfrm rot="2700000">
          <a:off x="1864868" y="506252"/>
          <a:ext cx="1317370" cy="1317370"/>
        </a:xfrm>
        <a:prstGeom prst="teardrop">
          <a:avLst>
            <a:gd name="adj" fmla="val 100000"/>
          </a:avLst>
        </a:prstGeom>
        <a:solidFill>
          <a:srgbClr val="7D8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298E1-FC92-490A-935B-943BDA67CB95}">
      <dsp:nvSpPr>
        <dsp:cNvPr id="0" name=""/>
        <dsp:cNvSpPr/>
      </dsp:nvSpPr>
      <dsp:spPr>
        <a:xfrm>
          <a:off x="1907124" y="548689"/>
          <a:ext cx="1232858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227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participants</a:t>
          </a:r>
        </a:p>
      </dsp:txBody>
      <dsp:txXfrm>
        <a:off x="2083370" y="724826"/>
        <a:ext cx="880367" cy="880453"/>
      </dsp:txXfrm>
    </dsp:sp>
    <dsp:sp modelId="{D0BE2890-21BA-423C-8B58-8FBB35BC92E1}">
      <dsp:nvSpPr>
        <dsp:cNvPr id="0" name=""/>
        <dsp:cNvSpPr/>
      </dsp:nvSpPr>
      <dsp:spPr>
        <a:xfrm rot="2700000">
          <a:off x="500041" y="506252"/>
          <a:ext cx="1317370" cy="1317370"/>
        </a:xfrm>
        <a:prstGeom prst="teardrop">
          <a:avLst>
            <a:gd name="adj" fmla="val 100000"/>
          </a:avLst>
        </a:prstGeom>
        <a:solidFill>
          <a:srgbClr val="46797B"/>
        </a:solidFill>
        <a:ln w="12700" cap="flat" cmpd="sng" algn="ctr">
          <a:solidFill>
            <a:srgbClr val="46797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5DFFD-D416-4DE2-BE1D-A2F7DD14357A}">
      <dsp:nvSpPr>
        <dsp:cNvPr id="0" name=""/>
        <dsp:cNvSpPr/>
      </dsp:nvSpPr>
      <dsp:spPr>
        <a:xfrm>
          <a:off x="522411" y="540011"/>
          <a:ext cx="1232858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39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programs</a:t>
          </a:r>
        </a:p>
      </dsp:txBody>
      <dsp:txXfrm>
        <a:off x="698656" y="716148"/>
        <a:ext cx="880367" cy="8804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17770-09AE-4227-8655-119E28DB875D}">
      <dsp:nvSpPr>
        <dsp:cNvPr id="0" name=""/>
        <dsp:cNvSpPr/>
      </dsp:nvSpPr>
      <dsp:spPr>
        <a:xfrm>
          <a:off x="3228105" y="504655"/>
          <a:ext cx="1320551" cy="1320795"/>
        </a:xfrm>
        <a:prstGeom prst="ellipse">
          <a:avLst/>
        </a:prstGeom>
        <a:solidFill>
          <a:srgbClr val="C4E8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BCD1A-79C1-4A4A-A2BF-C4DFDC37011F}">
      <dsp:nvSpPr>
        <dsp:cNvPr id="0" name=""/>
        <dsp:cNvSpPr/>
      </dsp:nvSpPr>
      <dsp:spPr>
        <a:xfrm>
          <a:off x="3129889" y="525083"/>
          <a:ext cx="1540900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2</a:t>
          </a:r>
          <a:br>
            <a:rPr lang="en-US" sz="2800" kern="1200" dirty="0"/>
          </a:br>
          <a:r>
            <a:rPr lang="en-US" sz="1300" kern="1200" dirty="0"/>
            <a:t>full time staff equivalent</a:t>
          </a:r>
        </a:p>
      </dsp:txBody>
      <dsp:txXfrm>
        <a:off x="3350171" y="701220"/>
        <a:ext cx="1100336" cy="880453"/>
      </dsp:txXfrm>
    </dsp:sp>
    <dsp:sp modelId="{A44CC557-80AC-4660-8DB3-12191976ADDC}">
      <dsp:nvSpPr>
        <dsp:cNvPr id="0" name=""/>
        <dsp:cNvSpPr/>
      </dsp:nvSpPr>
      <dsp:spPr>
        <a:xfrm rot="2700000">
          <a:off x="1864868" y="506252"/>
          <a:ext cx="1317370" cy="1317370"/>
        </a:xfrm>
        <a:prstGeom prst="teardrop">
          <a:avLst>
            <a:gd name="adj" fmla="val 100000"/>
          </a:avLst>
        </a:prstGeom>
        <a:solidFill>
          <a:srgbClr val="7D8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298E1-FC92-490A-935B-943BDA67CB95}">
      <dsp:nvSpPr>
        <dsp:cNvPr id="0" name=""/>
        <dsp:cNvSpPr/>
      </dsp:nvSpPr>
      <dsp:spPr>
        <a:xfrm>
          <a:off x="1907124" y="548689"/>
          <a:ext cx="1232858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3605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Vol hours</a:t>
          </a:r>
        </a:p>
      </dsp:txBody>
      <dsp:txXfrm>
        <a:off x="2083370" y="724826"/>
        <a:ext cx="880367" cy="880453"/>
      </dsp:txXfrm>
    </dsp:sp>
    <dsp:sp modelId="{D0BE2890-21BA-423C-8B58-8FBB35BC92E1}">
      <dsp:nvSpPr>
        <dsp:cNvPr id="0" name=""/>
        <dsp:cNvSpPr/>
      </dsp:nvSpPr>
      <dsp:spPr>
        <a:xfrm rot="2700000">
          <a:off x="500041" y="506252"/>
          <a:ext cx="1317370" cy="1317370"/>
        </a:xfrm>
        <a:prstGeom prst="teardrop">
          <a:avLst>
            <a:gd name="adj" fmla="val 100000"/>
          </a:avLst>
        </a:prstGeom>
        <a:solidFill>
          <a:srgbClr val="46797B"/>
        </a:solidFill>
        <a:ln w="12700" cap="flat" cmpd="sng" algn="ctr">
          <a:solidFill>
            <a:srgbClr val="46797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5DFFD-D416-4DE2-BE1D-A2F7DD14357A}">
      <dsp:nvSpPr>
        <dsp:cNvPr id="0" name=""/>
        <dsp:cNvSpPr/>
      </dsp:nvSpPr>
      <dsp:spPr>
        <a:xfrm>
          <a:off x="522411" y="540011"/>
          <a:ext cx="1232858" cy="12327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524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Volunteers</a:t>
          </a:r>
        </a:p>
      </dsp:txBody>
      <dsp:txXfrm>
        <a:off x="698656" y="716148"/>
        <a:ext cx="880367" cy="880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ED992-06E7-40FC-8752-B71FED6B9C0D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44F54-CC91-40C6-9549-E3FB155C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9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cfwnet.org/ecouncil/viewmc.asp?id=24223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November 15, 2016 – City Council authorized acceptance of the Plan: Refer the Plan to the City Manager and staff for further review and evaluation, Implement actions for realigning governance and existing financial resources, </a:t>
            </a:r>
          </a:p>
          <a:p>
            <a:pPr lvl="1"/>
            <a:r>
              <a:rPr lang="en-US" sz="1200" b="1" dirty="0"/>
              <a:t>Recognize the long history of dedication and commitment by support groups</a:t>
            </a:r>
          </a:p>
          <a:p>
            <a:pPr lvl="1"/>
            <a:r>
              <a:rPr lang="en-US" sz="1200" dirty="0"/>
              <a:t>FWBS and FWGC directly fund and conduct visitor intercept surveys</a:t>
            </a:r>
          </a:p>
          <a:p>
            <a:pPr lvl="1"/>
            <a:r>
              <a:rPr lang="en-US" sz="1200" dirty="0"/>
              <a:t>Authorize $350,000 from available funds for facilities assessment</a:t>
            </a:r>
          </a:p>
          <a:p>
            <a:endParaRPr lang="en-US" sz="1200" baseline="0" dirty="0">
              <a:effectLst/>
            </a:endParaRPr>
          </a:p>
          <a:p>
            <a:r>
              <a:rPr lang="en-US" sz="1200" dirty="0">
                <a:effectLst/>
                <a:hlinkClick r:id="rId3"/>
              </a:rPr>
              <a:t>C-28127</a:t>
            </a:r>
            <a:r>
              <a:rPr lang="en-US" sz="1200" dirty="0">
                <a:effectLst/>
              </a:rPr>
              <a:t> Authorize Execution of a Professional Services Agreement with Elements of Architecture, Inc., in the Amount of $350,000.00, to Conduct an Assessment of Facility Conditions at the Fort Worth Botanic Garden</a:t>
            </a:r>
            <a:endParaRPr lang="en-US" sz="1200" baseline="0" dirty="0">
              <a:effectLst/>
            </a:endParaRPr>
          </a:p>
          <a:p>
            <a:r>
              <a:rPr lang="en-US" sz="1200" dirty="0">
                <a:effectLst/>
              </a:rPr>
              <a:t>Intercept study – 10 to 12 minutes, will begin February</a:t>
            </a:r>
            <a:r>
              <a:rPr lang="en-US" sz="1200" baseline="0" dirty="0">
                <a:effectLst/>
              </a:rPr>
              <a:t>. Random days and random times., 400 total surveys per quarter</a:t>
            </a:r>
          </a:p>
          <a:p>
            <a:endParaRPr lang="en-US" dirty="0"/>
          </a:p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519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complete this slide, “now I will turn it back over to Richard.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43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complete this slide, “now I will turn it back over to Richard.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94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US" dirty="0"/>
              <a:t>Explore the establishment of or partnership with a non-profit entity</a:t>
            </a:r>
            <a:endParaRPr lang="en-US" b="1" dirty="0"/>
          </a:p>
          <a:p>
            <a:pPr marL="514350" indent="-514350" algn="l">
              <a:buFont typeface="+mj-lt"/>
              <a:buAutoNum type="arabicPeriod"/>
            </a:pPr>
            <a:r>
              <a:rPr lang="en-US" b="1" dirty="0"/>
              <a:t>Primary focus – </a:t>
            </a:r>
            <a:r>
              <a:rPr lang="en-US" dirty="0"/>
              <a:t>fund</a:t>
            </a:r>
            <a:r>
              <a:rPr lang="en-US" b="1" dirty="0"/>
              <a:t> </a:t>
            </a:r>
            <a:r>
              <a:rPr lang="en-US" dirty="0"/>
              <a:t>raising and membership</a:t>
            </a:r>
            <a:r>
              <a:rPr lang="en-US" b="1" dirty="0"/>
              <a:t> </a:t>
            </a:r>
          </a:p>
          <a:p>
            <a:pPr marL="514350" indent="-514350" algn="l">
              <a:buFont typeface="Arial" panose="020B0604020202020204" pitchFamily="34" charset="0"/>
              <a:buAutoNum type="arabicPeriod" startAt="3"/>
            </a:pPr>
            <a:r>
              <a:rPr lang="en-US" b="1" dirty="0"/>
              <a:t>Non-profit</a:t>
            </a:r>
            <a:r>
              <a:rPr lang="en-US" dirty="0"/>
              <a:t> </a:t>
            </a:r>
            <a:r>
              <a:rPr lang="en-US" b="1" dirty="0"/>
              <a:t>receives</a:t>
            </a:r>
            <a:r>
              <a:rPr lang="en-US" dirty="0"/>
              <a:t> retained funds from</a:t>
            </a:r>
            <a:r>
              <a:rPr lang="en-US" b="1" dirty="0"/>
              <a:t> FWBS </a:t>
            </a:r>
            <a:r>
              <a:rPr lang="en-US" dirty="0"/>
              <a:t>and</a:t>
            </a:r>
            <a:r>
              <a:rPr lang="en-US" b="1" dirty="0"/>
              <a:t> FWGC</a:t>
            </a:r>
          </a:p>
          <a:p>
            <a:pPr lvl="1" algn="l"/>
            <a:r>
              <a:rPr lang="en-US" b="1" dirty="0"/>
              <a:t>	</a:t>
            </a:r>
            <a:r>
              <a:rPr lang="en-US" dirty="0"/>
              <a:t>To use as “seed” money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76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28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Chairman Salvador Espino – Former City Council Member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 Avila – Byrne Construction Services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Greg Bird – Chairman of Botanical Research Institute of Texas (BRIT)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Walter Dansby – Former Superintendent (FWISD) and current member of the Park &amp; Recreation Advisory Board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Ralph Emerson – Rising Star Baptist Church and former Fort Worth Park Director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Jim Estill – Calloway Nursery and BRIT Board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Sid W. Richardson Foundation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Laura Harrison – President of the Fort Worth Garden Club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Sheila Hill – Former Chair of the Park &amp; Recreation Advisory Board and member of the Fort Worth Garden Club and the Fort Worth Botanical Society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Adelaide Leavens – President of the Meta Alice Keith Bratten Foundation, BRIT Board, and former Executive Director of Streams and Valleys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Marty Leonard – Community Advocate and Fort Worth Nature Center Board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Elaine Petrus – Community Advocate and member of the Fort Worth Garden Club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Scott Wilcox – CFO of the Amon G. Carter Museum of Western Art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Julie Wilson – Chair of the Convention and Visitors Bureau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Mitch Whitten – VP of Marketing and Communications at the Convention and Visitors Bureau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Harvey Yamagata – President of the Fort Worth Botanical Society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97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181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4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baseline="0" dirty="0"/>
              <a:t>FY2018 Budget included funds from all revenue sources.</a:t>
            </a:r>
          </a:p>
          <a:p>
            <a:r>
              <a:rPr lang="en-US" b="0" u="none" baseline="0" dirty="0"/>
              <a:t>FY2017 - $2.86M General Fund</a:t>
            </a:r>
          </a:p>
          <a:p>
            <a:r>
              <a:rPr lang="en-US" b="0" u="none" baseline="0" dirty="0"/>
              <a:t>FY2018 - $5.60M Special Revenue Fund</a:t>
            </a:r>
          </a:p>
          <a:p>
            <a:r>
              <a:rPr lang="en-US" b="0" u="none" baseline="0" dirty="0"/>
              <a:t>63 Authorize positions</a:t>
            </a:r>
          </a:p>
          <a:p>
            <a:endParaRPr lang="en-US" b="0" u="none" baseline="0" dirty="0"/>
          </a:p>
          <a:p>
            <a:pPr marL="228600" indent="-228600">
              <a:buFont typeface="+mj-lt"/>
              <a:buAutoNum type="arabicPeriod"/>
            </a:pPr>
            <a:r>
              <a:rPr lang="en-US" b="0" baseline="0" dirty="0">
                <a:solidFill>
                  <a:srgbClr val="FF0000"/>
                </a:solidFill>
              </a:rPr>
              <a:t>100-200 Funds – FWBS - Tinsley Trust and other organizations such as: Orchid, Cactus, Iris, Begonia, BS Endowment;  and FWGC - Garden Center Committee ; Plus existing balance of revenues earned from Botanic Garden facilities and programs which have </a:t>
            </a:r>
            <a:r>
              <a:rPr lang="en-US" b="0" u="sng" baseline="0" dirty="0">
                <a:solidFill>
                  <a:srgbClr val="FF0000"/>
                </a:solidFill>
              </a:rPr>
              <a:t>no restrictions </a:t>
            </a:r>
            <a:r>
              <a:rPr lang="en-US" b="0" baseline="0" dirty="0">
                <a:solidFill>
                  <a:srgbClr val="FF0000"/>
                </a:solidFill>
              </a:rPr>
              <a:t>because they have been received as general revenue. The amounts estimated at this juncture include: 1. FWGC $100K; and 2. FWBS: $500K-$1M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>
                <a:solidFill>
                  <a:srgbClr val="FF0000"/>
                </a:solidFill>
                <a:effectLst/>
              </a:rPr>
              <a:t>February 21, 2017 CC authorized</a:t>
            </a:r>
            <a:r>
              <a:rPr lang="en-US" sz="1200" b="0" dirty="0">
                <a:effectLst/>
              </a:rPr>
              <a:t> </a:t>
            </a:r>
            <a:r>
              <a:rPr lang="en-US" sz="1200" dirty="0">
                <a:effectLst/>
              </a:rPr>
              <a:t>Execution of a Professional Services Agreement with Elements of Architecture, Inc., in the Amount of $350,000, to Conduct an Assessment of Facility Conditions at the Fort Worth Botanic Garden, M&amp;C C-28127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effectLst/>
              </a:rPr>
              <a:t>Visitor</a:t>
            </a:r>
            <a:r>
              <a:rPr lang="en-US" sz="1200" baseline="0" dirty="0">
                <a:effectLst/>
              </a:rPr>
              <a:t> i</a:t>
            </a:r>
            <a:r>
              <a:rPr lang="en-US" sz="1200" dirty="0">
                <a:effectLst/>
              </a:rPr>
              <a:t>ntercept survey-</a:t>
            </a:r>
            <a:r>
              <a:rPr lang="en-US" sz="1200" baseline="0" dirty="0">
                <a:effectLst/>
              </a:rPr>
              <a:t> Began on </a:t>
            </a:r>
            <a:r>
              <a:rPr lang="en-US" sz="1200" dirty="0">
                <a:effectLst/>
              </a:rPr>
              <a:t>February 10, 2017</a:t>
            </a:r>
            <a:r>
              <a:rPr lang="en-US" sz="1200" baseline="0" dirty="0">
                <a:effectLst/>
              </a:rPr>
              <a:t>. </a:t>
            </a:r>
            <a:r>
              <a:rPr lang="en-US" sz="1200" dirty="0">
                <a:effectLst/>
              </a:rPr>
              <a:t>Face-to-face s</a:t>
            </a:r>
            <a:r>
              <a:rPr lang="en-US" sz="1200" baseline="0" dirty="0">
                <a:effectLst/>
              </a:rPr>
              <a:t>urveys conducted on random days and times. A total of 400 surveys per quarter. Funded at cost of $37K by FWBS and FWGC.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>
                <a:effectLst/>
              </a:rPr>
              <a:t>Report has been received. Staff still reviewing and will present to City Council at later date.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>
                <a:effectLst/>
              </a:rPr>
              <a:t>Report has been received. Staff still reviewing and will present to City Council at later date.</a:t>
            </a:r>
          </a:p>
          <a:p>
            <a:endParaRPr lang="en-US" b="0" u="none" baseline="0" dirty="0"/>
          </a:p>
          <a:p>
            <a:endParaRPr lang="en-US" b="0" u="none" baseline="0" dirty="0"/>
          </a:p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41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b="0" dirty="0"/>
              <a:t>This will be the focus of</a:t>
            </a:r>
            <a:r>
              <a:rPr lang="en-US" b="0" baseline="0" dirty="0"/>
              <a:t> today’s presentation. I turn the presentation over to Pat Harrison, Senior Vice President for Education with BRIT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890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="0" dirty="0"/>
              <a:t>Data</a:t>
            </a:r>
            <a:r>
              <a:rPr lang="en-US" b="0" baseline="0" dirty="0"/>
              <a:t> from APGA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baseline="0" dirty="0"/>
              <a:t>Will discuss more on a later slide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baseline="0" dirty="0"/>
              <a:t>In preparation for the strategic plan, an extensive data collection of ????????????????? Took place at BRIT during July and August 2017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baseline="0" dirty="0"/>
              <a:t>Education – Master Gardeners, FWISD science administrator, BRIT and BG staff, FWSSR; Volunteers – BG and BRIT</a:t>
            </a:r>
          </a:p>
          <a:p>
            <a:pPr marL="228600" indent="-228600">
              <a:buFont typeface="+mj-lt"/>
              <a:buAutoNum type="arabicPeriod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6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</a:t>
            </a:r>
            <a:r>
              <a:rPr lang="en-US" baseline="0" dirty="0"/>
              <a:t> – we were recommending to not use slide #10. If you want to hand something out on this you could.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75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</a:t>
            </a:r>
            <a:r>
              <a:rPr lang="en-US" baseline="0" dirty="0"/>
              <a:t> – we were recommending to not use slide #10. If you want to hand something out on this you could.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20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</a:t>
            </a:r>
            <a:r>
              <a:rPr lang="en-US" baseline="0" dirty="0"/>
              <a:t> – we were recommending to not use slide #10. If you want to hand something out on this you could.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14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</a:t>
            </a:r>
            <a:r>
              <a:rPr lang="en-US" baseline="0" dirty="0"/>
              <a:t> – we were recommending to not use slide #10. If you want to hand something out on this you could.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61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</a:t>
            </a:r>
            <a:r>
              <a:rPr lang="en-US" baseline="0" dirty="0"/>
              <a:t> – we were recommending to not use slide #10. If you want to hand something out on this you could.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0B66-1079-47AB-AC79-3F4AD7375A7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0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0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3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4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7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7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82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0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1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7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7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B29E4-2EA6-4322-993B-36B87427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8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6.jpeg"/><Relationship Id="rId5" Type="http://schemas.openxmlformats.org/officeDocument/2006/relationships/diagramData" Target="../diagrams/data2.xml"/><Relationship Id="rId10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655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018268" y="1292182"/>
            <a:ext cx="10102788" cy="2231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+mn-lt"/>
              </a:rPr>
              <a:t>Update on Fort Worth Botanic Garden Strategic Plan </a:t>
            </a: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1524000" y="4331566"/>
            <a:ext cx="9144000" cy="1475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Presented January 30, 2018</a:t>
            </a:r>
          </a:p>
          <a:p>
            <a:r>
              <a:rPr lang="en-US" sz="2800" dirty="0"/>
              <a:t>Richard Zavala, Director, Park and Recreation Department</a:t>
            </a:r>
          </a:p>
          <a:p>
            <a:r>
              <a:rPr lang="en-US" sz="2800" dirty="0"/>
              <a:t>Pat Harrison, Senior Vice President for Education, BRIT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19159" y="6526169"/>
            <a:ext cx="2743200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40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68261" y="410151"/>
            <a:ext cx="10043746" cy="762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First Quarter results - Education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5865" y="6485303"/>
            <a:ext cx="943708" cy="365125"/>
          </a:xfrm>
        </p:spPr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35153" y="6485303"/>
            <a:ext cx="550981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10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3619555-C7C2-4CCD-941B-5C03DB6CD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1" y="1528646"/>
            <a:ext cx="3090514" cy="4120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xmlns="" id="{B6310BA4-8CB9-45AC-B587-079B73DF78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188854"/>
              </p:ext>
            </p:extLst>
          </p:nvPr>
        </p:nvGraphicFramePr>
        <p:xfrm>
          <a:off x="3647116" y="4769600"/>
          <a:ext cx="4886036" cy="232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DDFFD96-CE5F-4949-AC96-C76348B4E3DD}"/>
              </a:ext>
            </a:extLst>
          </p:cNvPr>
          <p:cNvSpPr txBox="1"/>
          <p:nvPr/>
        </p:nvSpPr>
        <p:spPr>
          <a:xfrm>
            <a:off x="3831985" y="4066375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"/>
              </a:rPr>
              <a:t>Schools: PreK-5</a:t>
            </a:r>
          </a:p>
          <a:p>
            <a:pPr algn="ctr"/>
            <a:r>
              <a:rPr lang="en-US" sz="2800" dirty="0">
                <a:latin typeface="Avenir"/>
              </a:rPr>
              <a:t>Q1: Oct – Dec 2017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3303E72-C6E8-4CA6-9EA1-C6E092F401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76" y="1386438"/>
            <a:ext cx="4430267" cy="2493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31DF400-A5A0-4A2D-99F2-D6A17A18C5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34" y="5660141"/>
            <a:ext cx="2277919" cy="916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72EE5F-420B-4A28-99D7-430E29DB6A57}"/>
              </a:ext>
            </a:extLst>
          </p:cNvPr>
          <p:cNvSpPr txBox="1"/>
          <p:nvPr/>
        </p:nvSpPr>
        <p:spPr>
          <a:xfrm>
            <a:off x="8266671" y="3908958"/>
            <a:ext cx="311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School field trips to the Garden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BC1623-546E-4789-97AB-5876B223C742}"/>
              </a:ext>
            </a:extLst>
          </p:cNvPr>
          <p:cNvSpPr txBox="1"/>
          <p:nvPr/>
        </p:nvSpPr>
        <p:spPr>
          <a:xfrm>
            <a:off x="741471" y="5686147"/>
            <a:ext cx="318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Bella visits preschools in FWISD</a:t>
            </a:r>
          </a:p>
        </p:txBody>
      </p:sp>
    </p:spTree>
    <p:extLst>
      <p:ext uri="{BB962C8B-B14F-4D97-AF65-F5344CB8AC3E}">
        <p14:creationId xmlns:p14="http://schemas.microsoft.com/office/powerpoint/2010/main" val="353183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5865" y="6485303"/>
            <a:ext cx="943708" cy="365125"/>
          </a:xfrm>
        </p:spPr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35153" y="6485303"/>
            <a:ext cx="550981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11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DDFFD96-CE5F-4949-AC96-C76348B4E3DD}"/>
              </a:ext>
            </a:extLst>
          </p:cNvPr>
          <p:cNvSpPr txBox="1"/>
          <p:nvPr/>
        </p:nvSpPr>
        <p:spPr>
          <a:xfrm>
            <a:off x="3804134" y="368704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"/>
              </a:rPr>
              <a:t>Youth</a:t>
            </a:r>
          </a:p>
          <a:p>
            <a:pPr algn="ctr"/>
            <a:r>
              <a:rPr lang="en-US" sz="2800" dirty="0">
                <a:latin typeface="Avenir"/>
              </a:rPr>
              <a:t>Q1: Oct – Dec 2017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31DF400-A5A0-4A2D-99F2-D6A17A18C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34" y="5660141"/>
            <a:ext cx="2277919" cy="9164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6D541B-2246-4DCE-B860-8E54D342D6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8" y="425698"/>
            <a:ext cx="4139860" cy="3104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73239F50-13E8-4C21-BC97-23591E1CAF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7715939"/>
              </p:ext>
            </p:extLst>
          </p:nvPr>
        </p:nvGraphicFramePr>
        <p:xfrm>
          <a:off x="3569677" y="4431323"/>
          <a:ext cx="5398477" cy="258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EB5922A-1E17-4C27-A460-193C59FC10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31" y="425698"/>
            <a:ext cx="4333808" cy="288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D6EB47-127A-40A5-9BC6-E3DB03C3A6A0}"/>
              </a:ext>
            </a:extLst>
          </p:cNvPr>
          <p:cNvSpPr txBox="1"/>
          <p:nvPr/>
        </p:nvSpPr>
        <p:spPr>
          <a:xfrm>
            <a:off x="6969212" y="3374264"/>
            <a:ext cx="3856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Green Revolution After School and Saturday Explorations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1B88C8-D588-4EFE-A09A-77F28CBCE9D2}"/>
              </a:ext>
            </a:extLst>
          </p:cNvPr>
          <p:cNvSpPr txBox="1"/>
          <p:nvPr/>
        </p:nvSpPr>
        <p:spPr>
          <a:xfrm>
            <a:off x="929586" y="3627682"/>
            <a:ext cx="364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Urban Agriculture Day</a:t>
            </a:r>
          </a:p>
        </p:txBody>
      </p:sp>
    </p:spTree>
    <p:extLst>
      <p:ext uri="{BB962C8B-B14F-4D97-AF65-F5344CB8AC3E}">
        <p14:creationId xmlns:p14="http://schemas.microsoft.com/office/powerpoint/2010/main" val="348022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5865" y="6485303"/>
            <a:ext cx="943708" cy="365125"/>
          </a:xfrm>
        </p:spPr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35153" y="6485303"/>
            <a:ext cx="550981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12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DDFFD96-CE5F-4949-AC96-C76348B4E3DD}"/>
              </a:ext>
            </a:extLst>
          </p:cNvPr>
          <p:cNvSpPr txBox="1"/>
          <p:nvPr/>
        </p:nvSpPr>
        <p:spPr>
          <a:xfrm>
            <a:off x="3804134" y="368704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"/>
              </a:rPr>
              <a:t>Teachers</a:t>
            </a:r>
          </a:p>
          <a:p>
            <a:pPr algn="ctr"/>
            <a:r>
              <a:rPr lang="en-US" sz="2800" dirty="0">
                <a:latin typeface="Avenir"/>
              </a:rPr>
              <a:t>Q1: Oct – Dec 2017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31DF400-A5A0-4A2D-99F2-D6A17A18C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34" y="5660141"/>
            <a:ext cx="2277919" cy="916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888D41E-F66A-4450-BA3F-25DC54303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76" y="201142"/>
            <a:ext cx="3830563" cy="3332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xmlns="" id="{571E228B-7283-4BAF-AD34-AE0C597CE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730839"/>
              </p:ext>
            </p:extLst>
          </p:nvPr>
        </p:nvGraphicFramePr>
        <p:xfrm>
          <a:off x="2883878" y="4185186"/>
          <a:ext cx="6074480" cy="2755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C1035B-52A7-481F-A6C8-83A736ED95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5" y="500667"/>
            <a:ext cx="4477826" cy="3033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AED09B-749D-484B-A826-6843889C6C7C}"/>
              </a:ext>
            </a:extLst>
          </p:cNvPr>
          <p:cNvSpPr txBox="1"/>
          <p:nvPr/>
        </p:nvSpPr>
        <p:spPr>
          <a:xfrm>
            <a:off x="1371600" y="3534033"/>
            <a:ext cx="269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 STEM Boot Camp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4934C53-C4F3-4A89-8EF4-2840002115A2}"/>
              </a:ext>
            </a:extLst>
          </p:cNvPr>
          <p:cNvSpPr txBox="1"/>
          <p:nvPr/>
        </p:nvSpPr>
        <p:spPr>
          <a:xfrm>
            <a:off x="7504671" y="3566783"/>
            <a:ext cx="269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Teacher Tuesday</a:t>
            </a:r>
          </a:p>
        </p:txBody>
      </p:sp>
    </p:spTree>
    <p:extLst>
      <p:ext uri="{BB962C8B-B14F-4D97-AF65-F5344CB8AC3E}">
        <p14:creationId xmlns:p14="http://schemas.microsoft.com/office/powerpoint/2010/main" val="9997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5865" y="6485303"/>
            <a:ext cx="943708" cy="365125"/>
          </a:xfrm>
        </p:spPr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35153" y="6485303"/>
            <a:ext cx="550981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13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31DF400-A5A0-4A2D-99F2-D6A17A18C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34" y="5660141"/>
            <a:ext cx="2277919" cy="916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687ADB-7F4D-4789-9128-C176BD73D5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9" y="407914"/>
            <a:ext cx="3251568" cy="4335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01BEC6-D934-4EAC-9163-0AF23D1D0C40}"/>
              </a:ext>
            </a:extLst>
          </p:cNvPr>
          <p:cNvSpPr txBox="1"/>
          <p:nvPr/>
        </p:nvSpPr>
        <p:spPr>
          <a:xfrm>
            <a:off x="3706236" y="4198697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"/>
              </a:rPr>
              <a:t>Adult Education</a:t>
            </a:r>
          </a:p>
          <a:p>
            <a:pPr algn="ctr"/>
            <a:r>
              <a:rPr lang="en-US" sz="2800" dirty="0">
                <a:latin typeface="Avenir"/>
              </a:rPr>
              <a:t>Q1:Oct-Dec 17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3FFF5780-8993-4AB4-BCD2-0FC68AD166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553768"/>
              </p:ext>
            </p:extLst>
          </p:nvPr>
        </p:nvGraphicFramePr>
        <p:xfrm>
          <a:off x="3227492" y="4906583"/>
          <a:ext cx="4886036" cy="232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0677981-024C-4DD7-869C-EC545C49C8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31" y="302480"/>
            <a:ext cx="4979940" cy="3112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57C5FD-8B17-466B-AA25-79C713D8D871}"/>
              </a:ext>
            </a:extLst>
          </p:cNvPr>
          <p:cNvSpPr txBox="1"/>
          <p:nvPr/>
        </p:nvSpPr>
        <p:spPr>
          <a:xfrm>
            <a:off x="737606" y="4832022"/>
            <a:ext cx="269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Botany and Ecology classes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E67ECF3-71F2-4E2E-A3CD-6E5EFAAFDE4C}"/>
              </a:ext>
            </a:extLst>
          </p:cNvPr>
          <p:cNvSpPr txBox="1"/>
          <p:nvPr/>
        </p:nvSpPr>
        <p:spPr>
          <a:xfrm>
            <a:off x="7016894" y="3494649"/>
            <a:ext cx="34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Horticulture &amp; Gardening classes</a:t>
            </a:r>
          </a:p>
        </p:txBody>
      </p:sp>
    </p:spTree>
    <p:extLst>
      <p:ext uri="{BB962C8B-B14F-4D97-AF65-F5344CB8AC3E}">
        <p14:creationId xmlns:p14="http://schemas.microsoft.com/office/powerpoint/2010/main" val="22345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5865" y="6485303"/>
            <a:ext cx="943708" cy="365125"/>
          </a:xfrm>
        </p:spPr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35153" y="6485303"/>
            <a:ext cx="550981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A406E9E1-B8ED-4A92-997D-2F83B79508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0914936"/>
              </p:ext>
            </p:extLst>
          </p:nvPr>
        </p:nvGraphicFramePr>
        <p:xfrm>
          <a:off x="3652982" y="4547885"/>
          <a:ext cx="4886036" cy="232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65419C-FFF7-473E-9E22-18DEB7B24896}"/>
              </a:ext>
            </a:extLst>
          </p:cNvPr>
          <p:cNvSpPr/>
          <p:nvPr/>
        </p:nvSpPr>
        <p:spPr>
          <a:xfrm>
            <a:off x="3048000" y="397803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venir"/>
              </a:rPr>
              <a:t>Volunteers</a:t>
            </a:r>
          </a:p>
          <a:p>
            <a:pPr algn="ctr"/>
            <a:r>
              <a:rPr lang="en-US" sz="2800" dirty="0">
                <a:latin typeface="Avenir"/>
              </a:rPr>
              <a:t>Q1: Oct-Dec 17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1F92774-AB6D-45F7-9974-5313C5D85D43}"/>
              </a:ext>
            </a:extLst>
          </p:cNvPr>
          <p:cNvGrpSpPr/>
          <p:nvPr/>
        </p:nvGrpSpPr>
        <p:grpSpPr>
          <a:xfrm>
            <a:off x="1385562" y="923534"/>
            <a:ext cx="4060299" cy="2566819"/>
            <a:chOff x="388093" y="208279"/>
            <a:chExt cx="3570040" cy="20081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23D201A-D0A3-482F-8850-BB563585F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3" y="208279"/>
              <a:ext cx="3570040" cy="20081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3116609-C032-4D70-930C-D8F13FF135AE}"/>
                </a:ext>
              </a:extLst>
            </p:cNvPr>
            <p:cNvSpPr txBox="1"/>
            <p:nvPr/>
          </p:nvSpPr>
          <p:spPr>
            <a:xfrm>
              <a:off x="1619751" y="227325"/>
              <a:ext cx="1219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Conserve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7CCB042-7C7A-4240-A254-1658EB1CA237}"/>
              </a:ext>
            </a:extLst>
          </p:cNvPr>
          <p:cNvGrpSpPr/>
          <p:nvPr/>
        </p:nvGrpSpPr>
        <p:grpSpPr>
          <a:xfrm>
            <a:off x="308202" y="3661488"/>
            <a:ext cx="3344780" cy="3017805"/>
            <a:chOff x="447883" y="2425591"/>
            <a:chExt cx="2427737" cy="22479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9ECDC2B-5332-49FC-B3E4-94321579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83" y="2425591"/>
              <a:ext cx="2255520" cy="22479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8EE2482-CC00-4FA6-B77E-3E05D8838677}"/>
                </a:ext>
              </a:extLst>
            </p:cNvPr>
            <p:cNvSpPr txBox="1"/>
            <p:nvPr/>
          </p:nvSpPr>
          <p:spPr>
            <a:xfrm>
              <a:off x="1656296" y="3534255"/>
              <a:ext cx="1219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Cultivate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61AB25-DC4B-4D26-91D1-B50BC420FCC7}"/>
              </a:ext>
            </a:extLst>
          </p:cNvPr>
          <p:cNvGrpSpPr/>
          <p:nvPr/>
        </p:nvGrpSpPr>
        <p:grpSpPr>
          <a:xfrm>
            <a:off x="6328424" y="808924"/>
            <a:ext cx="3984556" cy="2946949"/>
            <a:chOff x="5305008" y="227325"/>
            <a:chExt cx="3295966" cy="22864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773AFBF-8D5A-4892-A8EF-8CD4064D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008" y="227325"/>
              <a:ext cx="3048590" cy="22864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4636034-8DD1-45C0-943F-CB28BF805214}"/>
                </a:ext>
              </a:extLst>
            </p:cNvPr>
            <p:cNvSpPr txBox="1"/>
            <p:nvPr/>
          </p:nvSpPr>
          <p:spPr>
            <a:xfrm>
              <a:off x="7381650" y="758543"/>
              <a:ext cx="1219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Engage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B5B6956-47BB-475D-9DF9-DB7785026D70}"/>
              </a:ext>
            </a:extLst>
          </p:cNvPr>
          <p:cNvGrpSpPr/>
          <p:nvPr/>
        </p:nvGrpSpPr>
        <p:grpSpPr>
          <a:xfrm>
            <a:off x="8617299" y="4011586"/>
            <a:ext cx="3293344" cy="2616683"/>
            <a:chOff x="5606954" y="3044986"/>
            <a:chExt cx="3163512" cy="24536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765577F0-F83D-4501-B6E3-D1786F224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954" y="3044986"/>
              <a:ext cx="3049977" cy="24536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1152392-64E7-47DD-92B9-2CA383179C1C}"/>
                </a:ext>
              </a:extLst>
            </p:cNvPr>
            <p:cNvSpPr txBox="1"/>
            <p:nvPr/>
          </p:nvSpPr>
          <p:spPr>
            <a:xfrm>
              <a:off x="7551142" y="3102991"/>
              <a:ext cx="1219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Explore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40E7844B-3194-47BF-865B-E0E2AAFA4D43}"/>
              </a:ext>
            </a:extLst>
          </p:cNvPr>
          <p:cNvSpPr txBox="1">
            <a:spLocks/>
          </p:cNvSpPr>
          <p:nvPr/>
        </p:nvSpPr>
        <p:spPr>
          <a:xfrm>
            <a:off x="1017741" y="20197"/>
            <a:ext cx="10043746" cy="762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First Quarter results - Volunteers</a:t>
            </a:r>
          </a:p>
        </p:txBody>
      </p:sp>
    </p:spTree>
    <p:extLst>
      <p:ext uri="{BB962C8B-B14F-4D97-AF65-F5344CB8AC3E}">
        <p14:creationId xmlns:p14="http://schemas.microsoft.com/office/powerpoint/2010/main" val="3786807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5865" y="6485303"/>
            <a:ext cx="943708" cy="365125"/>
          </a:xfrm>
        </p:spPr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35153" y="6485303"/>
            <a:ext cx="550981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15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7F25641-FF16-45BC-8B9F-4EF192CC5E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84"/>
          <a:stretch/>
        </p:blipFill>
        <p:spPr>
          <a:xfrm>
            <a:off x="380178" y="571569"/>
            <a:ext cx="9085098" cy="5820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A800BCA-7BD4-4627-8571-D00BD8F57F41}"/>
              </a:ext>
            </a:extLst>
          </p:cNvPr>
          <p:cNvSpPr txBox="1"/>
          <p:nvPr/>
        </p:nvSpPr>
        <p:spPr>
          <a:xfrm>
            <a:off x="949573" y="880873"/>
            <a:ext cx="379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venir"/>
              </a:rPr>
              <a:t>Come GROW with us…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2CEEBF9-4207-4125-81BE-4E15E7A89F6C}"/>
              </a:ext>
            </a:extLst>
          </p:cNvPr>
          <p:cNvSpPr/>
          <p:nvPr/>
        </p:nvSpPr>
        <p:spPr>
          <a:xfrm>
            <a:off x="9465276" y="1404093"/>
            <a:ext cx="28027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6797B"/>
                </a:solidFill>
                <a:latin typeface="Avenir"/>
              </a:rPr>
              <a:t>Family</a:t>
            </a:r>
          </a:p>
          <a:p>
            <a:pPr algn="ctr"/>
            <a:r>
              <a:rPr lang="en-US" sz="3600" b="1" dirty="0">
                <a:solidFill>
                  <a:srgbClr val="46797B"/>
                </a:solidFill>
                <a:latin typeface="Avenir"/>
              </a:rPr>
              <a:t>Discovery Day</a:t>
            </a:r>
          </a:p>
          <a:p>
            <a:pPr algn="ctr"/>
            <a:endParaRPr lang="en-US" sz="2800" b="1" dirty="0">
              <a:solidFill>
                <a:srgbClr val="46797B"/>
              </a:solidFill>
              <a:latin typeface="Avenir"/>
            </a:endParaRPr>
          </a:p>
          <a:p>
            <a:pPr algn="ctr"/>
            <a:r>
              <a:rPr lang="en-US" sz="2800" b="1" dirty="0">
                <a:solidFill>
                  <a:srgbClr val="46797B"/>
                </a:solidFill>
                <a:latin typeface="Avenir"/>
              </a:rPr>
              <a:t>   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"/>
              </a:rPr>
              <a:t>March 3</a:t>
            </a:r>
          </a:p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"/>
              </a:rPr>
              <a:t>1-4 pm</a:t>
            </a:r>
          </a:p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"/>
              </a:rPr>
              <a:t>Fort Worth Botanic Garden</a:t>
            </a:r>
          </a:p>
          <a:p>
            <a:pPr algn="ctr"/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venir"/>
            </a:endParaRPr>
          </a:p>
          <a:p>
            <a:pPr algn="ctr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"/>
              </a:rPr>
              <a:t>Free to the public!</a:t>
            </a:r>
          </a:p>
        </p:txBody>
      </p:sp>
    </p:spTree>
    <p:extLst>
      <p:ext uri="{BB962C8B-B14F-4D97-AF65-F5344CB8AC3E}">
        <p14:creationId xmlns:p14="http://schemas.microsoft.com/office/powerpoint/2010/main" val="1443806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6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74127" y="1689595"/>
            <a:ext cx="10043746" cy="76268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latin typeface="+mn-lt"/>
              </a:rPr>
              <a:t>Strategic Plan Next Steps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7719" y="2632119"/>
            <a:ext cx="11437189" cy="3102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en-US" sz="3200" dirty="0"/>
              <a:t>Primary focus - </a:t>
            </a:r>
            <a:r>
              <a:rPr lang="en-US" sz="3200" b="1" dirty="0"/>
              <a:t>fund raising and membership </a:t>
            </a:r>
            <a:endParaRPr lang="en-US" sz="3200" b="1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sz="3200" dirty="0" smtClean="0"/>
              <a:t>Determine the </a:t>
            </a:r>
            <a:r>
              <a:rPr lang="en-US" sz="3200" b="1" dirty="0" smtClean="0"/>
              <a:t>most effective </a:t>
            </a:r>
            <a:r>
              <a:rPr lang="en-US" sz="3200" dirty="0" smtClean="0"/>
              <a:t>model of </a:t>
            </a:r>
            <a:r>
              <a:rPr lang="en-US" sz="3200" b="1" dirty="0" smtClean="0"/>
              <a:t>management and operation</a:t>
            </a:r>
            <a:endParaRPr lang="en-US" sz="3200" b="1" dirty="0"/>
          </a:p>
          <a:p>
            <a:pPr marL="514350" indent="-514350" algn="l">
              <a:buFont typeface="+mj-lt"/>
              <a:buAutoNum type="arabicPeriod"/>
            </a:pPr>
            <a:r>
              <a:rPr lang="en-US" sz="3200" dirty="0"/>
              <a:t>Non-profit receives </a:t>
            </a:r>
            <a:r>
              <a:rPr lang="en-US" sz="3200" b="1" dirty="0"/>
              <a:t>retained funds </a:t>
            </a:r>
            <a:r>
              <a:rPr lang="en-US" sz="3200" dirty="0"/>
              <a:t>from </a:t>
            </a:r>
            <a:r>
              <a:rPr lang="en-US" sz="3200" b="1" dirty="0"/>
              <a:t>FWBS</a:t>
            </a:r>
            <a:r>
              <a:rPr lang="en-US" sz="3200" dirty="0"/>
              <a:t> and </a:t>
            </a:r>
            <a:r>
              <a:rPr lang="en-US" sz="3200" b="1" dirty="0"/>
              <a:t>FWGC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5865" y="6485303"/>
            <a:ext cx="943708" cy="365125"/>
          </a:xfrm>
        </p:spPr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35153" y="6485303"/>
            <a:ext cx="550981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2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6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74127" y="1689595"/>
            <a:ext cx="10043746" cy="76268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latin typeface="+mn-lt"/>
              </a:rPr>
              <a:t>Strategic Plan: Task Force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7719" y="2632119"/>
            <a:ext cx="11437189" cy="3847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/>
              <a:t>Purpose: </a:t>
            </a:r>
            <a:r>
              <a:rPr lang="en-US" sz="3200" dirty="0"/>
              <a:t>To formulate </a:t>
            </a:r>
            <a:r>
              <a:rPr lang="en-US" sz="3200" b="1" dirty="0"/>
              <a:t>prudent and judicious </a:t>
            </a:r>
            <a:r>
              <a:rPr lang="en-US" sz="3200" dirty="0"/>
              <a:t>financial management </a:t>
            </a:r>
            <a:r>
              <a:rPr lang="en-US" sz="3200" b="1" dirty="0"/>
              <a:t>policy recommendations </a:t>
            </a:r>
            <a:r>
              <a:rPr lang="en-US" sz="3200" dirty="0"/>
              <a:t>that will </a:t>
            </a:r>
            <a:r>
              <a:rPr lang="en-US" sz="3200" b="1" dirty="0"/>
              <a:t>strategically ensure </a:t>
            </a:r>
            <a:r>
              <a:rPr lang="en-US" sz="3200" dirty="0"/>
              <a:t>the </a:t>
            </a:r>
            <a:r>
              <a:rPr lang="en-US" sz="3200" b="1" dirty="0"/>
              <a:t>sustainability</a:t>
            </a:r>
            <a:r>
              <a:rPr lang="en-US" sz="3200" dirty="0"/>
              <a:t> of the Fort Worth </a:t>
            </a:r>
            <a:r>
              <a:rPr lang="en-US" sz="3200" b="1" dirty="0"/>
              <a:t>Botanic Garden </a:t>
            </a:r>
            <a:r>
              <a:rPr lang="en-US" sz="3200" dirty="0"/>
              <a:t>and effectively </a:t>
            </a:r>
            <a:r>
              <a:rPr lang="en-US" sz="3200" b="1" dirty="0"/>
              <a:t>maximize the full potential </a:t>
            </a:r>
            <a:r>
              <a:rPr lang="en-US" sz="3200" dirty="0"/>
              <a:t>of the Garden as a </a:t>
            </a:r>
            <a:r>
              <a:rPr lang="en-US" sz="3200" b="1" dirty="0"/>
              <a:t>world class </a:t>
            </a:r>
            <a:r>
              <a:rPr lang="en-US" sz="3200" dirty="0"/>
              <a:t>museum.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Chair Person: Sal Espino</a:t>
            </a:r>
          </a:p>
          <a:p>
            <a:pPr algn="l"/>
            <a:r>
              <a:rPr lang="en-US" sz="3200" dirty="0"/>
              <a:t>Members: Community members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5865" y="6485303"/>
            <a:ext cx="943708" cy="365125"/>
          </a:xfrm>
        </p:spPr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35153" y="6485303"/>
            <a:ext cx="550981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99FD-0C84-4DB9-841A-7946FF364D1D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2000" cy="68556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74127" y="1689595"/>
            <a:ext cx="10043746" cy="7626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latin typeface="+mn-lt"/>
              </a:rPr>
              <a:t>Task Force Committee Members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7719" y="2632119"/>
            <a:ext cx="11437189" cy="3102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/>
          </a:p>
        </p:txBody>
      </p:sp>
      <p:sp>
        <p:nvSpPr>
          <p:cNvPr id="12" name="Rectangle 11"/>
          <p:cNvSpPr/>
          <p:nvPr/>
        </p:nvSpPr>
        <p:spPr>
          <a:xfrm>
            <a:off x="1073927" y="2466277"/>
            <a:ext cx="45371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Salvador Espino, 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John Avila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Greg Bird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Walter Dansby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Ralph Emerson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Jim Estill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Pete </a:t>
            </a:r>
            <a:r>
              <a:rPr lang="en-US" sz="3200" dirty="0" err="1"/>
              <a:t>Geren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Laura Harrison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27373" y="2452280"/>
            <a:ext cx="403629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Sheila Hill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Adelaide Leavens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Marty Leonard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Elaine Petrus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Scott </a:t>
            </a:r>
            <a:r>
              <a:rPr lang="en-US" sz="3200" dirty="0" smtClean="0"/>
              <a:t>Wilcox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smtClean="0"/>
              <a:t>Julie Wilson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Mitch Whitten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Harvey Yamagata</a:t>
            </a:r>
          </a:p>
        </p:txBody>
      </p:sp>
    </p:spTree>
    <p:extLst>
      <p:ext uri="{BB962C8B-B14F-4D97-AF65-F5344CB8AC3E}">
        <p14:creationId xmlns:p14="http://schemas.microsoft.com/office/powerpoint/2010/main" val="3389565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" y="-5227"/>
            <a:ext cx="12192000" cy="68556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74127" y="1689595"/>
            <a:ext cx="10043746" cy="76268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latin typeface="+mn-lt"/>
              </a:rPr>
              <a:t>Strategic Plan: Task Force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7719" y="2632119"/>
            <a:ext cx="11437189" cy="3847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3</a:t>
            </a:r>
            <a:r>
              <a:rPr lang="en-US" sz="3200" dirty="0" smtClean="0"/>
              <a:t> </a:t>
            </a:r>
            <a:r>
              <a:rPr lang="en-US" sz="3200" dirty="0"/>
              <a:t>task force meetings and 1</a:t>
            </a:r>
            <a:r>
              <a:rPr lang="en-US" sz="3200" dirty="0" smtClean="0"/>
              <a:t> </a:t>
            </a:r>
            <a:r>
              <a:rPr lang="en-US" sz="3200" dirty="0"/>
              <a:t>public </a:t>
            </a:r>
            <a:r>
              <a:rPr lang="en-US" sz="3200" dirty="0" smtClean="0"/>
              <a:t>meeting (February-April/May) </a:t>
            </a:r>
            <a:endParaRPr lang="en-US" sz="3200" dirty="0"/>
          </a:p>
          <a:p>
            <a:pPr marL="514350" indent="-514350" algn="l">
              <a:buAutoNum type="alphaUcPeriod"/>
            </a:pPr>
            <a:r>
              <a:rPr lang="en-US" sz="3200" dirty="0"/>
              <a:t>O</a:t>
            </a:r>
            <a:r>
              <a:rPr lang="en-US" sz="3200" dirty="0" smtClean="0"/>
              <a:t>verviews </a:t>
            </a:r>
            <a:r>
              <a:rPr lang="en-US" sz="3200" dirty="0"/>
              <a:t>of </a:t>
            </a:r>
            <a:r>
              <a:rPr lang="en-US" sz="3200" b="1" dirty="0"/>
              <a:t>Strategic Plan, Facility Assessment </a:t>
            </a:r>
            <a:r>
              <a:rPr lang="en-US" sz="3200" dirty="0"/>
              <a:t>and </a:t>
            </a:r>
            <a:r>
              <a:rPr lang="en-US" sz="3200" b="1" dirty="0"/>
              <a:t>Visitor Intercept Study</a:t>
            </a:r>
          </a:p>
          <a:p>
            <a:pPr marL="514350" indent="-514350" algn="l">
              <a:buAutoNum type="alphaUcPeriod"/>
            </a:pPr>
            <a:r>
              <a:rPr lang="en-US" sz="3200" dirty="0"/>
              <a:t>Review </a:t>
            </a:r>
            <a:r>
              <a:rPr lang="en-US" sz="3200" b="1" dirty="0"/>
              <a:t>benchmark data </a:t>
            </a:r>
            <a:r>
              <a:rPr lang="en-US" sz="3200" dirty="0"/>
              <a:t>from similar and local institutions</a:t>
            </a:r>
          </a:p>
          <a:p>
            <a:pPr marL="514350" indent="-514350" algn="l">
              <a:buAutoNum type="alphaUcPeriod"/>
            </a:pPr>
            <a:r>
              <a:rPr lang="en-US" sz="3200" b="1" dirty="0" smtClean="0"/>
              <a:t>Recommend </a:t>
            </a:r>
            <a:r>
              <a:rPr lang="en-US" sz="3200" dirty="0" smtClean="0"/>
              <a:t>financial </a:t>
            </a:r>
            <a:r>
              <a:rPr lang="en-US" sz="3200" dirty="0"/>
              <a:t>management </a:t>
            </a:r>
            <a:r>
              <a:rPr lang="en-US" sz="3200" b="1" dirty="0"/>
              <a:t>policies </a:t>
            </a:r>
            <a:r>
              <a:rPr lang="en-US" sz="3200" b="1" dirty="0" smtClean="0"/>
              <a:t>and </a:t>
            </a:r>
            <a:r>
              <a:rPr lang="en-US" sz="3200" b="1" dirty="0"/>
              <a:t>sources of revenue</a:t>
            </a:r>
          </a:p>
          <a:p>
            <a:pPr algn="l"/>
            <a:endParaRPr lang="en-US" sz="3200" dirty="0"/>
          </a:p>
          <a:p>
            <a:pPr algn="l"/>
            <a:endParaRPr lang="en-US" sz="3200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5865" y="6485303"/>
            <a:ext cx="943708" cy="365125"/>
          </a:xfrm>
        </p:spPr>
        <p:txBody>
          <a:bodyPr/>
          <a:lstStyle/>
          <a:p>
            <a:r>
              <a:rPr lang="en-US" dirty="0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35153" y="6485303"/>
            <a:ext cx="550981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44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" y="2345"/>
            <a:ext cx="12192000" cy="68556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86498" y="1300084"/>
            <a:ext cx="9431835" cy="9549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200" b="1" dirty="0"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9903" y="2255045"/>
            <a:ext cx="11044160" cy="4415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algn="l"/>
            <a:endParaRPr lang="en-US" sz="3200" dirty="0"/>
          </a:p>
          <a:p>
            <a:pPr marL="568325" lvl="1" indent="-174625" algn="l">
              <a:tabLst>
                <a:tab pos="1371600" algn="l"/>
              </a:tabLst>
            </a:pPr>
            <a:r>
              <a:rPr lang="en-US" dirty="0"/>
              <a:t>		</a:t>
            </a:r>
          </a:p>
          <a:p>
            <a:pPr lvl="1" algn="l"/>
            <a:endParaRPr lang="en-US" dirty="0"/>
          </a:p>
          <a:p>
            <a:pPr lvl="1"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03949"/>
            <a:ext cx="2743200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8186" y="1249894"/>
            <a:ext cx="1123936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Strategic Plan Overview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sz="2800" i="1" dirty="0">
                <a:latin typeface="+mj-lt"/>
              </a:rPr>
              <a:t>Refer the Plan to the City Manager and staff for further review and evaluation to develop strategies and policies for the implementation of the Plan.</a:t>
            </a:r>
            <a:r>
              <a:rPr lang="en-US" sz="2800" i="1" dirty="0"/>
              <a:t>  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969264" y="3430172"/>
            <a:ext cx="100401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Realign </a:t>
            </a:r>
            <a:r>
              <a:rPr lang="en-US" sz="3200" b="1" dirty="0"/>
              <a:t>governance</a:t>
            </a:r>
            <a:r>
              <a:rPr lang="en-US" sz="3200" dirty="0"/>
              <a:t> and existing </a:t>
            </a:r>
            <a:r>
              <a:rPr lang="en-US" sz="3200" b="1" dirty="0"/>
              <a:t>financial </a:t>
            </a:r>
            <a:r>
              <a:rPr lang="en-US" sz="3200" b="1" dirty="0" smtClean="0"/>
              <a:t>resources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Identify needed </a:t>
            </a:r>
            <a:r>
              <a:rPr lang="en-US" sz="3200" b="1" dirty="0"/>
              <a:t>capital infrastructure </a:t>
            </a:r>
            <a:r>
              <a:rPr lang="en-US" sz="3200" dirty="0" smtClean="0"/>
              <a:t>costs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Assemble more </a:t>
            </a:r>
            <a:r>
              <a:rPr lang="en-US" sz="3200" b="1" dirty="0"/>
              <a:t>visitor information </a:t>
            </a:r>
          </a:p>
        </p:txBody>
      </p:sp>
    </p:spTree>
    <p:extLst>
      <p:ext uri="{BB962C8B-B14F-4D97-AF65-F5344CB8AC3E}">
        <p14:creationId xmlns:p14="http://schemas.microsoft.com/office/powerpoint/2010/main" val="1710605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20" y="2723139"/>
            <a:ext cx="3656387" cy="2720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4738" y="2001681"/>
            <a:ext cx="7867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Questions?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99FD-0C84-4DB9-841A-7946FF364D1D}" type="slidenum">
              <a:rPr lang="en-US" smtClean="0"/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D63122-E7BD-402E-A0ED-2B079552FD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61" y="5120970"/>
            <a:ext cx="3184260" cy="1281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40379"/>
            <a:ext cx="4280264" cy="178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43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" y="2345"/>
            <a:ext cx="12192000" cy="68556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86498" y="1300084"/>
            <a:ext cx="9431835" cy="9549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latin typeface="+mn-lt"/>
              </a:rPr>
              <a:t>Accomplishments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9903" y="2255045"/>
            <a:ext cx="11044160" cy="44153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0900" indent="-457200" algn="l">
              <a:lnSpc>
                <a:spcPct val="110000"/>
              </a:lnSpc>
              <a:spcBef>
                <a:spcPts val="1200"/>
              </a:spcBef>
              <a:buAutoNum type="arabicPeriod"/>
            </a:pPr>
            <a:r>
              <a:rPr lang="en-US" sz="3200" dirty="0"/>
              <a:t>Setup </a:t>
            </a:r>
            <a:r>
              <a:rPr lang="en-US" sz="3200" b="1" dirty="0"/>
              <a:t>Special Revenue Fund </a:t>
            </a:r>
            <a:r>
              <a:rPr lang="en-US" sz="3200" dirty="0"/>
              <a:t>for Fort Worth Botanic Garden</a:t>
            </a:r>
          </a:p>
          <a:p>
            <a:pPr marL="850900" indent="-457200" algn="l">
              <a:lnSpc>
                <a:spcPct val="110000"/>
              </a:lnSpc>
              <a:spcBef>
                <a:spcPts val="1200"/>
              </a:spcBef>
              <a:buAutoNum type="arabicPeriod"/>
            </a:pPr>
            <a:r>
              <a:rPr lang="en-US" sz="3200" b="1" dirty="0"/>
              <a:t>Redirect income </a:t>
            </a:r>
            <a:r>
              <a:rPr lang="en-US" sz="3200" dirty="0"/>
              <a:t>currently flowing to support groups and for </a:t>
            </a:r>
            <a:r>
              <a:rPr lang="en-US" sz="3200" b="1" dirty="0"/>
              <a:t>contract</a:t>
            </a:r>
            <a:r>
              <a:rPr lang="en-US" sz="3200" dirty="0"/>
              <a:t> </a:t>
            </a:r>
            <a:r>
              <a:rPr lang="en-US" sz="3200" b="1" dirty="0"/>
              <a:t>maintenance</a:t>
            </a:r>
            <a:r>
              <a:rPr lang="en-US" sz="3200" dirty="0"/>
              <a:t> </a:t>
            </a:r>
            <a:r>
              <a:rPr lang="en-US" sz="3200" b="1" dirty="0"/>
              <a:t>services </a:t>
            </a:r>
            <a:r>
              <a:rPr lang="en-US" sz="3200" dirty="0"/>
              <a:t>and operational support</a:t>
            </a:r>
          </a:p>
          <a:p>
            <a:pPr marL="850900" indent="-457200" algn="l">
              <a:lnSpc>
                <a:spcPct val="110000"/>
              </a:lnSpc>
              <a:spcBef>
                <a:spcPts val="1200"/>
              </a:spcBef>
              <a:buAutoNum type="arabicPeriod"/>
            </a:pPr>
            <a:r>
              <a:rPr lang="en-US" sz="3200" dirty="0"/>
              <a:t>City assumes </a:t>
            </a:r>
            <a:r>
              <a:rPr lang="en-US" sz="3200" b="1" dirty="0"/>
              <a:t>expenses</a:t>
            </a:r>
            <a:r>
              <a:rPr lang="en-US" sz="3200" dirty="0"/>
              <a:t> (and </a:t>
            </a:r>
            <a:r>
              <a:rPr lang="en-US" sz="3200" b="1" dirty="0"/>
              <a:t>corresponding revenues </a:t>
            </a:r>
            <a:r>
              <a:rPr lang="en-US" sz="3200" dirty="0"/>
              <a:t>to fund positions) </a:t>
            </a:r>
          </a:p>
          <a:p>
            <a:pPr marL="850900" indent="-457200" algn="l">
              <a:lnSpc>
                <a:spcPct val="110000"/>
              </a:lnSpc>
              <a:spcBef>
                <a:spcPts val="1200"/>
              </a:spcBef>
              <a:buAutoNum type="arabicPeriod"/>
            </a:pPr>
            <a:r>
              <a:rPr lang="en-US" sz="3200" dirty="0"/>
              <a:t>Identify needed capital </a:t>
            </a:r>
            <a:r>
              <a:rPr lang="en-US" sz="3200" b="1" dirty="0"/>
              <a:t>infrastructure costs</a:t>
            </a:r>
          </a:p>
          <a:p>
            <a:pPr marL="850900" indent="-457200" algn="l">
              <a:lnSpc>
                <a:spcPct val="110000"/>
              </a:lnSpc>
              <a:spcBef>
                <a:spcPts val="1200"/>
              </a:spcBef>
              <a:buAutoNum type="arabicPeriod"/>
            </a:pPr>
            <a:r>
              <a:rPr lang="en-US" sz="3200" dirty="0"/>
              <a:t>Assemble more </a:t>
            </a:r>
            <a:r>
              <a:rPr lang="en-US" sz="3200" b="1" dirty="0"/>
              <a:t>visitor information</a:t>
            </a:r>
          </a:p>
          <a:p>
            <a:pPr marL="850900" indent="-457200" algn="l">
              <a:buFont typeface="Arial" panose="020B0604020202020204" pitchFamily="34" charset="0"/>
              <a:buAutoNum type="arabicPeriod"/>
            </a:pPr>
            <a:endParaRPr lang="en-US" sz="3200" dirty="0"/>
          </a:p>
          <a:p>
            <a:pPr marL="568325" lvl="1" indent="-174625" algn="l">
              <a:tabLst>
                <a:tab pos="1371600" algn="l"/>
              </a:tabLst>
            </a:pPr>
            <a:r>
              <a:rPr lang="en-US" dirty="0"/>
              <a:t>		</a:t>
            </a:r>
          </a:p>
          <a:p>
            <a:pPr lvl="1" algn="l"/>
            <a:endParaRPr lang="en-US" dirty="0"/>
          </a:p>
          <a:p>
            <a:pPr lvl="1"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03949"/>
            <a:ext cx="2743200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67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6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8144" y="1525680"/>
            <a:ext cx="10515600" cy="1111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latin typeface="+mn-lt"/>
              </a:rPr>
              <a:t>    Strategic Plan Next Steps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7861" y="2391509"/>
            <a:ext cx="10818549" cy="3830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/>
            <a:endParaRPr lang="en-US" sz="3200" b="1" dirty="0"/>
          </a:p>
          <a:p>
            <a:pPr marL="514350" lvl="1" indent="-514350" algn="l">
              <a:buFont typeface="+mj-lt"/>
              <a:buAutoNum type="arabicPeriod"/>
            </a:pPr>
            <a:r>
              <a:rPr lang="en-US" sz="3200" b="1" dirty="0"/>
              <a:t>Program partnership </a:t>
            </a:r>
            <a:r>
              <a:rPr lang="en-US" sz="3200" dirty="0"/>
              <a:t>with </a:t>
            </a:r>
            <a:r>
              <a:rPr lang="en-US" sz="3200" b="1" dirty="0"/>
              <a:t>BRIT</a:t>
            </a:r>
            <a:r>
              <a:rPr lang="en-US" sz="3200" dirty="0"/>
              <a:t> (education and volunteer programs) </a:t>
            </a:r>
          </a:p>
          <a:p>
            <a:pPr marL="514350" lvl="1" indent="-514350" algn="l">
              <a:buFont typeface="+mj-lt"/>
              <a:buAutoNum type="arabicPeriod"/>
            </a:pPr>
            <a:endParaRPr lang="en-US" sz="3200" dirty="0"/>
          </a:p>
          <a:p>
            <a:pPr marL="514350" lvl="1" indent="-514350" algn="l">
              <a:buFont typeface="+mj-lt"/>
              <a:buAutoNum type="arabicPeriod"/>
            </a:pPr>
            <a:r>
              <a:rPr lang="en-US" sz="3200" dirty="0"/>
              <a:t>Explore the establishment of, or partnership with, a </a:t>
            </a:r>
            <a:r>
              <a:rPr lang="en-US" sz="3200" b="1" dirty="0"/>
              <a:t>non-profit entity</a:t>
            </a:r>
          </a:p>
          <a:p>
            <a:pPr marL="0" lvl="1" algn="l"/>
            <a:endParaRPr lang="en-US" sz="3200" dirty="0">
              <a:solidFill>
                <a:srgbClr val="FF0000"/>
              </a:solidFill>
            </a:endParaRPr>
          </a:p>
          <a:p>
            <a:pPr marL="514350" lvl="1" indent="-514350" algn="l">
              <a:buAutoNum type="arabicPeriod"/>
            </a:pPr>
            <a:endParaRPr lang="en-US" sz="3500" b="1" dirty="0"/>
          </a:p>
          <a:p>
            <a:pPr marL="0" lvl="1" algn="l"/>
            <a:endParaRPr lang="en-US" sz="2600" dirty="0"/>
          </a:p>
          <a:p>
            <a:pPr marL="466725" lvl="1" indent="-466725" algn="l">
              <a:buFont typeface="+mj-lt"/>
              <a:buAutoNum type="arabicPeriod"/>
            </a:pPr>
            <a:endParaRPr lang="en-US" sz="2600" dirty="0"/>
          </a:p>
          <a:p>
            <a:pPr lvl="1" algn="l"/>
            <a:endParaRPr lang="en-US" dirty="0"/>
          </a:p>
          <a:p>
            <a:pPr lvl="1" algn="l"/>
            <a:endParaRPr lang="en-US" dirty="0"/>
          </a:p>
          <a:p>
            <a:pPr lvl="1"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9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6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3539" y="1279522"/>
            <a:ext cx="10515600" cy="1111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latin typeface="+mn-lt"/>
              </a:rPr>
              <a:t>    </a:t>
            </a:r>
            <a:r>
              <a:rPr lang="en-US" sz="5200" b="1" dirty="0" smtClean="0">
                <a:latin typeface="+mn-lt"/>
              </a:rPr>
              <a:t>Program Partnership</a:t>
            </a:r>
            <a:endParaRPr lang="en-US" sz="5200" b="1" dirty="0"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6725" y="2897468"/>
            <a:ext cx="10818549" cy="3830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514350" algn="l">
              <a:buAutoNum type="arabicPeriod"/>
            </a:pPr>
            <a:r>
              <a:rPr lang="en-US" sz="3200" b="1" dirty="0"/>
              <a:t>Benchmarking</a:t>
            </a:r>
            <a:r>
              <a:rPr lang="en-US" sz="3200" dirty="0"/>
              <a:t> </a:t>
            </a:r>
          </a:p>
          <a:p>
            <a:pPr marL="514350" lvl="1" indent="-514350" algn="l">
              <a:buAutoNum type="arabicPeriod"/>
            </a:pPr>
            <a:r>
              <a:rPr lang="en-US" sz="3200" b="1" dirty="0"/>
              <a:t>Marketing</a:t>
            </a:r>
            <a:r>
              <a:rPr lang="en-US" sz="3200" dirty="0"/>
              <a:t> strategy</a:t>
            </a:r>
          </a:p>
          <a:p>
            <a:pPr marL="514350" lvl="1" indent="-514350" algn="l">
              <a:buAutoNum type="arabicPeriod"/>
            </a:pPr>
            <a:r>
              <a:rPr lang="en-US" sz="3200" b="1" dirty="0"/>
              <a:t>360 Review </a:t>
            </a:r>
            <a:r>
              <a:rPr lang="en-US" sz="3200" dirty="0"/>
              <a:t>– data collection</a:t>
            </a:r>
          </a:p>
          <a:p>
            <a:pPr marL="514350" lvl="1" indent="-514350" algn="l">
              <a:buAutoNum type="arabicPeriod"/>
            </a:pPr>
            <a:r>
              <a:rPr lang="en-US" sz="3200" b="1" dirty="0"/>
              <a:t>Stakeholder</a:t>
            </a:r>
            <a:r>
              <a:rPr lang="en-US" sz="3200" dirty="0"/>
              <a:t> meetings – </a:t>
            </a:r>
            <a:r>
              <a:rPr lang="en-US" sz="3200" b="1" dirty="0"/>
              <a:t>education and volunteer</a:t>
            </a:r>
          </a:p>
          <a:p>
            <a:pPr marL="514350" lvl="1" indent="-514350" algn="l">
              <a:buAutoNum type="arabicPeriod"/>
            </a:pPr>
            <a:r>
              <a:rPr lang="en-US" sz="3200" dirty="0"/>
              <a:t>Education </a:t>
            </a:r>
            <a:r>
              <a:rPr lang="en-US" sz="3200" b="1" dirty="0"/>
              <a:t>peer review</a:t>
            </a:r>
          </a:p>
          <a:p>
            <a:pPr marL="0" lvl="1" algn="l"/>
            <a:endParaRPr lang="en-US" sz="3500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76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6A4A06-148D-4DA3-B14A-0E62E717DAE6}"/>
              </a:ext>
            </a:extLst>
          </p:cNvPr>
          <p:cNvSpPr/>
          <p:nvPr/>
        </p:nvSpPr>
        <p:spPr>
          <a:xfrm>
            <a:off x="-1" y="0"/>
            <a:ext cx="6054811" cy="6858000"/>
          </a:xfrm>
          <a:prstGeom prst="rect">
            <a:avLst/>
          </a:prstGeom>
          <a:solidFill>
            <a:srgbClr val="C4E86B"/>
          </a:solidFill>
          <a:ln>
            <a:solidFill>
              <a:srgbClr val="C4E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F1065E-E4DD-4414-A0EB-005C34B8C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40" y="2160722"/>
            <a:ext cx="4885566" cy="2143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586621-07C9-415D-9A65-F7F156C4D940}"/>
              </a:ext>
            </a:extLst>
          </p:cNvPr>
          <p:cNvSpPr txBox="1"/>
          <p:nvPr/>
        </p:nvSpPr>
        <p:spPr>
          <a:xfrm>
            <a:off x="617836" y="439739"/>
            <a:ext cx="481913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i="1" dirty="0">
                <a:solidFill>
                  <a:srgbClr val="46797B"/>
                </a:solidFill>
                <a:latin typeface="Avenir"/>
              </a:rPr>
              <a:t>Nature and science </a:t>
            </a:r>
            <a:br>
              <a:rPr lang="en-US" sz="2800" b="1" i="1" dirty="0">
                <a:solidFill>
                  <a:srgbClr val="46797B"/>
                </a:solidFill>
                <a:latin typeface="Avenir"/>
              </a:rPr>
            </a:br>
            <a:r>
              <a:rPr lang="en-US" sz="2800" b="1" i="1" dirty="0">
                <a:solidFill>
                  <a:srgbClr val="46797B"/>
                </a:solidFill>
                <a:latin typeface="Avenir"/>
              </a:rPr>
              <a:t>rooted in the culture of community.   </a:t>
            </a:r>
          </a:p>
          <a:p>
            <a:pPr lvl="0" algn="ctr"/>
            <a:endParaRPr lang="en-US" sz="2400" i="1" dirty="0">
              <a:solidFill>
                <a:schemeClr val="bg1"/>
              </a:solidFill>
              <a:latin typeface="Avenir"/>
            </a:endParaRPr>
          </a:p>
          <a:p>
            <a:pPr algn="ctr"/>
            <a:r>
              <a:rPr lang="en-US" sz="2400" dirty="0">
                <a:solidFill>
                  <a:srgbClr val="46797B"/>
                </a:solidFill>
                <a:latin typeface="Avenir"/>
              </a:rPr>
              <a:t>The “Grow” collaborative offers meaningful experiences through education and volunteer opportunities that </a:t>
            </a:r>
            <a:br>
              <a:rPr lang="en-US" sz="2400" dirty="0">
                <a:solidFill>
                  <a:srgbClr val="46797B"/>
                </a:solidFill>
                <a:latin typeface="Avenir"/>
              </a:rPr>
            </a:br>
            <a:r>
              <a:rPr lang="en-US" sz="2400" dirty="0">
                <a:solidFill>
                  <a:srgbClr val="46797B"/>
                </a:solidFill>
                <a:latin typeface="Avenir"/>
              </a:rPr>
              <a:t>enrich personal growth and sustain our planet.</a:t>
            </a:r>
          </a:p>
          <a:p>
            <a:pPr algn="ctr"/>
            <a:endParaRPr lang="en-US" sz="2400" dirty="0">
              <a:solidFill>
                <a:srgbClr val="46797B"/>
              </a:solidFill>
              <a:latin typeface="Avenir"/>
            </a:endParaRPr>
          </a:p>
          <a:p>
            <a:pPr algn="ctr"/>
            <a:r>
              <a:rPr lang="en-US" sz="2400" b="1" i="1" dirty="0">
                <a:solidFill>
                  <a:srgbClr val="46797B"/>
                </a:solidFill>
                <a:latin typeface="Avenir"/>
              </a:rPr>
              <a:t>Get back to your roots.  </a:t>
            </a:r>
          </a:p>
          <a:p>
            <a:pPr algn="ctr"/>
            <a:endParaRPr lang="en-US" sz="2400" b="1" i="1" dirty="0">
              <a:solidFill>
                <a:srgbClr val="46797B"/>
              </a:solidFill>
              <a:latin typeface="Avenir"/>
            </a:endParaRPr>
          </a:p>
          <a:p>
            <a:pPr algn="ctr"/>
            <a:r>
              <a:rPr lang="en-US" sz="2400" b="1" i="1" dirty="0">
                <a:solidFill>
                  <a:srgbClr val="46797B"/>
                </a:solidFill>
                <a:latin typeface="Avenir"/>
              </a:rPr>
              <a:t>Never stop Growing!  </a:t>
            </a:r>
          </a:p>
          <a:p>
            <a:r>
              <a:rPr lang="en-US" sz="2400" dirty="0">
                <a:solidFill>
                  <a:srgbClr val="46797B"/>
                </a:solidFill>
              </a:rPr>
              <a:t> 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28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4194A13-4044-45CC-A54F-E25BBB7B3494}"/>
              </a:ext>
            </a:extLst>
          </p:cNvPr>
          <p:cNvGrpSpPr/>
          <p:nvPr/>
        </p:nvGrpSpPr>
        <p:grpSpPr>
          <a:xfrm>
            <a:off x="852616" y="842432"/>
            <a:ext cx="10441460" cy="6015568"/>
            <a:chOff x="740877" y="1427452"/>
            <a:chExt cx="7566808" cy="53952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7ACBC266-20FA-4283-A905-24859CC5565E}"/>
                </a:ext>
              </a:extLst>
            </p:cNvPr>
            <p:cNvSpPr/>
            <p:nvPr/>
          </p:nvSpPr>
          <p:spPr>
            <a:xfrm>
              <a:off x="740877" y="1427452"/>
              <a:ext cx="7566808" cy="2435702"/>
            </a:xfrm>
            <a:prstGeom prst="roundRect">
              <a:avLst>
                <a:gd name="adj" fmla="val 10000"/>
              </a:avLst>
            </a:prstGeom>
            <a:solidFill>
              <a:srgbClr val="D1D3D3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1445E05C-A74D-40AA-ACCD-4BF1051ECC3A}"/>
                </a:ext>
              </a:extLst>
            </p:cNvPr>
            <p:cNvSpPr/>
            <p:nvPr/>
          </p:nvSpPr>
          <p:spPr>
            <a:xfrm>
              <a:off x="1001769" y="1729419"/>
              <a:ext cx="2069282" cy="1796988"/>
            </a:xfrm>
            <a:prstGeom prst="roundRect">
              <a:avLst>
                <a:gd name="adj" fmla="val 1000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288CF393-C06A-44E8-B1C3-BC60DD281A66}"/>
                </a:ext>
              </a:extLst>
            </p:cNvPr>
            <p:cNvSpPr/>
            <p:nvPr/>
          </p:nvSpPr>
          <p:spPr>
            <a:xfrm>
              <a:off x="968448" y="3845764"/>
              <a:ext cx="2135923" cy="2976970"/>
            </a:xfrm>
            <a:custGeom>
              <a:avLst/>
              <a:gdLst>
                <a:gd name="connsiteX0" fmla="*/ 224272 w 2135923"/>
                <a:gd name="connsiteY0" fmla="*/ 0 h 2976970"/>
                <a:gd name="connsiteX1" fmla="*/ 1911651 w 2135923"/>
                <a:gd name="connsiteY1" fmla="*/ 0 h 2976970"/>
                <a:gd name="connsiteX2" fmla="*/ 2135923 w 2135923"/>
                <a:gd name="connsiteY2" fmla="*/ 224272 h 2976970"/>
                <a:gd name="connsiteX3" fmla="*/ 2135923 w 2135923"/>
                <a:gd name="connsiteY3" fmla="*/ 2976970 h 2976970"/>
                <a:gd name="connsiteX4" fmla="*/ 2135923 w 2135923"/>
                <a:gd name="connsiteY4" fmla="*/ 2976970 h 2976970"/>
                <a:gd name="connsiteX5" fmla="*/ 0 w 2135923"/>
                <a:gd name="connsiteY5" fmla="*/ 2976970 h 2976970"/>
                <a:gd name="connsiteX6" fmla="*/ 0 w 2135923"/>
                <a:gd name="connsiteY6" fmla="*/ 2976970 h 2976970"/>
                <a:gd name="connsiteX7" fmla="*/ 0 w 2135923"/>
                <a:gd name="connsiteY7" fmla="*/ 224272 h 2976970"/>
                <a:gd name="connsiteX8" fmla="*/ 224272 w 2135923"/>
                <a:gd name="connsiteY8" fmla="*/ 0 h 29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5923" h="2976970">
                  <a:moveTo>
                    <a:pt x="1911651" y="2976970"/>
                  </a:moveTo>
                  <a:lnTo>
                    <a:pt x="224272" y="2976970"/>
                  </a:lnTo>
                  <a:cubicBezTo>
                    <a:pt x="100410" y="2976970"/>
                    <a:pt x="0" y="2876560"/>
                    <a:pt x="0" y="275269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135923" y="0"/>
                  </a:lnTo>
                  <a:lnTo>
                    <a:pt x="2135923" y="0"/>
                  </a:lnTo>
                  <a:lnTo>
                    <a:pt x="2135923" y="2752698"/>
                  </a:lnTo>
                  <a:cubicBezTo>
                    <a:pt x="2135923" y="2876560"/>
                    <a:pt x="2035513" y="2976970"/>
                    <a:pt x="1911651" y="2976970"/>
                  </a:cubicBezTo>
                  <a:close/>
                </a:path>
              </a:pathLst>
            </a:custGeom>
            <a:solidFill>
              <a:srgbClr val="7D868C"/>
            </a:solidFill>
            <a:ln>
              <a:solidFill>
                <a:srgbClr val="7D868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823" tIns="199136" rIns="264823" bIns="264823" numCol="1" spcCol="1270" anchor="t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C4E86B"/>
                  </a:solidFill>
                  <a:latin typeface="Avenir"/>
                </a:rPr>
                <a:t>Volunteers</a:t>
              </a:r>
              <a:r>
                <a:rPr lang="en-US" sz="2800" b="1" dirty="0">
                  <a:solidFill>
                    <a:schemeClr val="bg1"/>
                  </a:solidFill>
                  <a:latin typeface="Avenir"/>
                </a:rPr>
                <a:t/>
              </a:r>
              <a:br>
                <a:rPr lang="en-US" sz="2800" b="1" dirty="0">
                  <a:solidFill>
                    <a:schemeClr val="bg1"/>
                  </a:solidFill>
                  <a:latin typeface="Avenir"/>
                </a:rPr>
              </a:br>
              <a:r>
                <a:rPr lang="en-US" sz="2800" b="1" dirty="0">
                  <a:solidFill>
                    <a:schemeClr val="bg1"/>
                  </a:solidFill>
                </a:rPr>
                <a:t/>
              </a:r>
              <a:br>
                <a:rPr lang="en-US" sz="2800" b="1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rgbClr val="C4E86B"/>
                  </a:solidFill>
                  <a:latin typeface="Avenir"/>
                </a:rPr>
                <a:t>Cultivate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C4E86B"/>
                  </a:solidFill>
                  <a:latin typeface="Avenir"/>
                </a:rPr>
                <a:t>Conserve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C4E86B"/>
                  </a:solidFill>
                  <a:latin typeface="Avenir"/>
                </a:rPr>
                <a:t>Explore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C4E86B"/>
                  </a:solidFill>
                  <a:latin typeface="Avenir"/>
                </a:rPr>
                <a:t>Engage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b="1" dirty="0">
                <a:solidFill>
                  <a:srgbClr val="46797B"/>
                </a:solidFill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32F87916-9E97-45DE-84A8-4A43EF6636FF}"/>
                </a:ext>
              </a:extLst>
            </p:cNvPr>
            <p:cNvSpPr/>
            <p:nvPr/>
          </p:nvSpPr>
          <p:spPr>
            <a:xfrm>
              <a:off x="3456319" y="1734822"/>
              <a:ext cx="2135923" cy="1786182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rcRect/>
              <a:stretch>
                <a:fillRect l="-10000" r="-1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C7BD76AC-A35B-4B17-9101-D5312383322D}"/>
                </a:ext>
              </a:extLst>
            </p:cNvPr>
            <p:cNvSpPr/>
            <p:nvPr/>
          </p:nvSpPr>
          <p:spPr>
            <a:xfrm>
              <a:off x="3331940" y="3845763"/>
              <a:ext cx="2384676" cy="2976971"/>
            </a:xfrm>
            <a:custGeom>
              <a:avLst/>
              <a:gdLst>
                <a:gd name="connsiteX0" fmla="*/ 253326 w 2412632"/>
                <a:gd name="connsiteY0" fmla="*/ 0 h 2976970"/>
                <a:gd name="connsiteX1" fmla="*/ 2159306 w 2412632"/>
                <a:gd name="connsiteY1" fmla="*/ 0 h 2976970"/>
                <a:gd name="connsiteX2" fmla="*/ 2412632 w 2412632"/>
                <a:gd name="connsiteY2" fmla="*/ 253326 h 2976970"/>
                <a:gd name="connsiteX3" fmla="*/ 2412632 w 2412632"/>
                <a:gd name="connsiteY3" fmla="*/ 2976970 h 2976970"/>
                <a:gd name="connsiteX4" fmla="*/ 2412632 w 2412632"/>
                <a:gd name="connsiteY4" fmla="*/ 2976970 h 2976970"/>
                <a:gd name="connsiteX5" fmla="*/ 0 w 2412632"/>
                <a:gd name="connsiteY5" fmla="*/ 2976970 h 2976970"/>
                <a:gd name="connsiteX6" fmla="*/ 0 w 2412632"/>
                <a:gd name="connsiteY6" fmla="*/ 2976970 h 2976970"/>
                <a:gd name="connsiteX7" fmla="*/ 0 w 2412632"/>
                <a:gd name="connsiteY7" fmla="*/ 253326 h 2976970"/>
                <a:gd name="connsiteX8" fmla="*/ 253326 w 2412632"/>
                <a:gd name="connsiteY8" fmla="*/ 0 h 29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2632" h="2976970">
                  <a:moveTo>
                    <a:pt x="2159306" y="2976970"/>
                  </a:moveTo>
                  <a:lnTo>
                    <a:pt x="253326" y="2976970"/>
                  </a:lnTo>
                  <a:cubicBezTo>
                    <a:pt x="113418" y="2976970"/>
                    <a:pt x="0" y="2863552"/>
                    <a:pt x="0" y="2723644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412632" y="0"/>
                  </a:lnTo>
                  <a:lnTo>
                    <a:pt x="2412632" y="0"/>
                  </a:lnTo>
                  <a:lnTo>
                    <a:pt x="2412632" y="2723644"/>
                  </a:lnTo>
                  <a:cubicBezTo>
                    <a:pt x="2412632" y="2863552"/>
                    <a:pt x="2299214" y="2976970"/>
                    <a:pt x="2159306" y="2976970"/>
                  </a:cubicBezTo>
                  <a:close/>
                </a:path>
              </a:pathLst>
            </a:custGeom>
            <a:solidFill>
              <a:srgbClr val="C4E86B"/>
            </a:solidFill>
            <a:ln>
              <a:solidFill>
                <a:srgbClr val="C4E86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333" tIns="199137" rIns="273333" bIns="273333" numCol="1" spcCol="1270" anchor="t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46797B"/>
                  </a:solidFill>
                  <a:latin typeface="Avenir"/>
                </a:rPr>
                <a:t>SEED School</a:t>
              </a:r>
              <a:br>
                <a:rPr lang="en-US" sz="2800" b="1" dirty="0">
                  <a:solidFill>
                    <a:srgbClr val="46797B"/>
                  </a:solidFill>
                  <a:latin typeface="Avenir"/>
                </a:rPr>
              </a:br>
              <a:r>
                <a:rPr lang="en-US" sz="2800" b="1" dirty="0">
                  <a:solidFill>
                    <a:srgbClr val="46797B"/>
                  </a:solidFill>
                  <a:latin typeface="Avenir"/>
                </a:rPr>
                <a:t/>
              </a:r>
              <a:br>
                <a:rPr lang="en-US" sz="2800" b="1" dirty="0">
                  <a:solidFill>
                    <a:srgbClr val="46797B"/>
                  </a:solidFill>
                  <a:latin typeface="Avenir"/>
                </a:rPr>
              </a:br>
              <a:r>
                <a:rPr lang="en-US" sz="2000" dirty="0">
                  <a:solidFill>
                    <a:srgbClr val="46797B"/>
                  </a:solidFill>
                  <a:latin typeface="Avenir"/>
                </a:rPr>
                <a:t>Children &amp; Families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46797B"/>
                  </a:solidFill>
                  <a:latin typeface="Avenir"/>
                </a:rPr>
                <a:t>PreK-5 Schools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46797B"/>
                  </a:solidFill>
                  <a:latin typeface="Avenir"/>
                </a:rPr>
                <a:t>Youth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46797B"/>
                  </a:solidFill>
                  <a:latin typeface="Avenir"/>
                </a:rPr>
                <a:t>Teachers</a:t>
              </a:r>
              <a:r>
                <a:rPr lang="en-US" sz="2400" dirty="0">
                  <a:solidFill>
                    <a:srgbClr val="46797B"/>
                  </a:solidFill>
                  <a:latin typeface="Avenir"/>
                </a:rPr>
                <a:t> 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6F41AAF5-61E3-43E4-8BB7-F08F9B1B486D}"/>
                </a:ext>
              </a:extLst>
            </p:cNvPr>
            <p:cNvSpPr/>
            <p:nvPr/>
          </p:nvSpPr>
          <p:spPr>
            <a:xfrm>
              <a:off x="5944189" y="1734822"/>
              <a:ext cx="2189451" cy="1786182"/>
            </a:xfrm>
            <a:prstGeom prst="roundRect">
              <a:avLst>
                <a:gd name="adj" fmla="val 10000"/>
              </a:avLst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8635FDF0-FA52-4035-8CE3-D0FD46FA763F}"/>
                </a:ext>
              </a:extLst>
            </p:cNvPr>
            <p:cNvSpPr/>
            <p:nvPr/>
          </p:nvSpPr>
          <p:spPr>
            <a:xfrm>
              <a:off x="5944189" y="3845764"/>
              <a:ext cx="2270915" cy="2976970"/>
            </a:xfrm>
            <a:custGeom>
              <a:avLst/>
              <a:gdLst>
                <a:gd name="connsiteX0" fmla="*/ 224272 w 2135923"/>
                <a:gd name="connsiteY0" fmla="*/ 0 h 2976970"/>
                <a:gd name="connsiteX1" fmla="*/ 1911651 w 2135923"/>
                <a:gd name="connsiteY1" fmla="*/ 0 h 2976970"/>
                <a:gd name="connsiteX2" fmla="*/ 2135923 w 2135923"/>
                <a:gd name="connsiteY2" fmla="*/ 224272 h 2976970"/>
                <a:gd name="connsiteX3" fmla="*/ 2135923 w 2135923"/>
                <a:gd name="connsiteY3" fmla="*/ 2976970 h 2976970"/>
                <a:gd name="connsiteX4" fmla="*/ 2135923 w 2135923"/>
                <a:gd name="connsiteY4" fmla="*/ 2976970 h 2976970"/>
                <a:gd name="connsiteX5" fmla="*/ 0 w 2135923"/>
                <a:gd name="connsiteY5" fmla="*/ 2976970 h 2976970"/>
                <a:gd name="connsiteX6" fmla="*/ 0 w 2135923"/>
                <a:gd name="connsiteY6" fmla="*/ 2976970 h 2976970"/>
                <a:gd name="connsiteX7" fmla="*/ 0 w 2135923"/>
                <a:gd name="connsiteY7" fmla="*/ 224272 h 2976970"/>
                <a:gd name="connsiteX8" fmla="*/ 224272 w 2135923"/>
                <a:gd name="connsiteY8" fmla="*/ 0 h 29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5923" h="2976970">
                  <a:moveTo>
                    <a:pt x="1911651" y="2976970"/>
                  </a:moveTo>
                  <a:lnTo>
                    <a:pt x="224272" y="2976970"/>
                  </a:lnTo>
                  <a:cubicBezTo>
                    <a:pt x="100410" y="2976970"/>
                    <a:pt x="0" y="2876560"/>
                    <a:pt x="0" y="275269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135923" y="0"/>
                  </a:lnTo>
                  <a:lnTo>
                    <a:pt x="2135923" y="0"/>
                  </a:lnTo>
                  <a:lnTo>
                    <a:pt x="2135923" y="2752698"/>
                  </a:lnTo>
                  <a:cubicBezTo>
                    <a:pt x="2135923" y="2876560"/>
                    <a:pt x="2035513" y="2976970"/>
                    <a:pt x="1911651" y="2976970"/>
                  </a:cubicBezTo>
                  <a:close/>
                </a:path>
              </a:pathLst>
            </a:custGeom>
            <a:solidFill>
              <a:srgbClr val="46797B"/>
            </a:solidFill>
            <a:ln>
              <a:solidFill>
                <a:srgbClr val="46797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823" tIns="199136" rIns="264824" bIns="264823" numCol="1" spcCol="1270" anchor="t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C4E86B"/>
                  </a:solidFill>
                  <a:latin typeface="Avenir"/>
                </a:rPr>
                <a:t>Adult Ed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srgbClr val="C4E86B"/>
                  </a:solidFill>
                  <a:latin typeface="Avenir"/>
                </a:rPr>
                <a:t>Botany, ecology </a:t>
              </a:r>
              <a:br>
                <a:rPr lang="en-US" dirty="0">
                  <a:solidFill>
                    <a:srgbClr val="C4E86B"/>
                  </a:solidFill>
                  <a:latin typeface="Avenir"/>
                </a:rPr>
              </a:br>
              <a:r>
                <a:rPr lang="en-US" dirty="0">
                  <a:solidFill>
                    <a:srgbClr val="C4E86B"/>
                  </a:solidFill>
                  <a:latin typeface="Avenir"/>
                </a:rPr>
                <a:t>&amp; nature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srgbClr val="C4E86B"/>
                  </a:solidFill>
                  <a:latin typeface="Avenir"/>
                </a:rPr>
                <a:t>Botanical arts </a:t>
              </a:r>
              <a:br>
                <a:rPr lang="en-US" dirty="0">
                  <a:solidFill>
                    <a:srgbClr val="C4E86B"/>
                  </a:solidFill>
                  <a:latin typeface="Avenir"/>
                </a:rPr>
              </a:br>
              <a:r>
                <a:rPr lang="en-US" dirty="0">
                  <a:solidFill>
                    <a:srgbClr val="C4E86B"/>
                  </a:solidFill>
                  <a:latin typeface="Avenir"/>
                </a:rPr>
                <a:t>&amp; crafts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srgbClr val="C4E86B"/>
                  </a:solidFill>
                  <a:latin typeface="Avenir"/>
                </a:rPr>
                <a:t>Food, health </a:t>
              </a:r>
              <a:br>
                <a:rPr lang="en-US" dirty="0">
                  <a:solidFill>
                    <a:srgbClr val="C4E86B"/>
                  </a:solidFill>
                  <a:latin typeface="Avenir"/>
                </a:rPr>
              </a:br>
              <a:r>
                <a:rPr lang="en-US" dirty="0">
                  <a:solidFill>
                    <a:srgbClr val="C4E86B"/>
                  </a:solidFill>
                  <a:latin typeface="Avenir"/>
                </a:rPr>
                <a:t>&amp; wellness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srgbClr val="C4E86B"/>
                  </a:solidFill>
                  <a:latin typeface="Avenir"/>
                </a:rPr>
                <a:t>Horticulture </a:t>
              </a:r>
              <a:br>
                <a:rPr lang="en-US" dirty="0">
                  <a:solidFill>
                    <a:srgbClr val="C4E86B"/>
                  </a:solidFill>
                  <a:latin typeface="Avenir"/>
                </a:rPr>
              </a:br>
              <a:r>
                <a:rPr lang="en-US" dirty="0">
                  <a:solidFill>
                    <a:srgbClr val="C4E86B"/>
                  </a:solidFill>
                  <a:latin typeface="Avenir"/>
                </a:rPr>
                <a:t>&amp; gardening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8186B07-C598-4A50-8FAA-8D64AF789977}"/>
              </a:ext>
            </a:extLst>
          </p:cNvPr>
          <p:cNvSpPr txBox="1"/>
          <p:nvPr/>
        </p:nvSpPr>
        <p:spPr>
          <a:xfrm>
            <a:off x="1524000" y="1345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"/>
              </a:rPr>
              <a:t>Together, We are Growing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29E4-2EA6-4322-993B-36B874279B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6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E93AF9A-45E0-466C-98EB-3498F369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085A-FE9F-4E57-A7B3-547353ADF25F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A425EED-6B3A-47F4-8CCD-8049A9BBE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75" y="5542867"/>
            <a:ext cx="2277919" cy="916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3740F1-F23D-49F8-A766-EC9B11CAC46F}"/>
              </a:ext>
            </a:extLst>
          </p:cNvPr>
          <p:cNvSpPr txBox="1"/>
          <p:nvPr/>
        </p:nvSpPr>
        <p:spPr>
          <a:xfrm>
            <a:off x="6575696" y="652799"/>
            <a:ext cx="4992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Education’s commitment  for GROWING programs includes…</a:t>
            </a:r>
            <a:r>
              <a:rPr lang="en-US" sz="2000" b="1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31ABA9-30E9-4B42-A86C-8DBE454B6B8C}"/>
              </a:ext>
            </a:extLst>
          </p:cNvPr>
          <p:cNvSpPr txBox="1"/>
          <p:nvPr/>
        </p:nvSpPr>
        <p:spPr>
          <a:xfrm>
            <a:off x="6346139" y="2584760"/>
            <a:ext cx="52216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Engaging families through culturally diverse experiences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Literacy: weaving science, nature, and language </a:t>
            </a:r>
            <a:r>
              <a:rPr lang="en-US" sz="2400"/>
              <a:t>into outdoor </a:t>
            </a:r>
            <a:r>
              <a:rPr lang="en-US" sz="2400" dirty="0"/>
              <a:t>experiences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GROWing</a:t>
            </a:r>
            <a:r>
              <a:rPr lang="en-US" sz="2400" dirty="0"/>
              <a:t> core program capacities to serve more individuals in the community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F95105-E334-4971-AD6C-9B7CD3BCF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552"/>
            <a:ext cx="5961185" cy="794824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11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3076" y="199934"/>
            <a:ext cx="10043746" cy="762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First Quarter results - Education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5865" y="6485303"/>
            <a:ext cx="943708" cy="365125"/>
          </a:xfrm>
        </p:spPr>
        <p:txBody>
          <a:bodyPr/>
          <a:lstStyle/>
          <a:p>
            <a:r>
              <a:rPr lang="en-US" smtClean="0"/>
              <a:t>1/30/2018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35153" y="6485303"/>
            <a:ext cx="550981" cy="365125"/>
          </a:xfrm>
        </p:spPr>
        <p:txBody>
          <a:bodyPr/>
          <a:lstStyle/>
          <a:p>
            <a:fld id="{B28F99FD-0C84-4DB9-841A-7946FF364D1D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740E01-7BC8-4B28-B478-4A9FC4F5B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9" y="1161575"/>
            <a:ext cx="3342694" cy="4456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858A71DA-3DEF-4818-8865-B1EA24411B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6653472"/>
              </p:ext>
            </p:extLst>
          </p:nvPr>
        </p:nvGraphicFramePr>
        <p:xfrm>
          <a:off x="3712852" y="4745302"/>
          <a:ext cx="4886036" cy="232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DC1F3E-C659-4F7D-9344-C10C9EFB39F3}"/>
              </a:ext>
            </a:extLst>
          </p:cNvPr>
          <p:cNvSpPr txBox="1"/>
          <p:nvPr/>
        </p:nvSpPr>
        <p:spPr>
          <a:xfrm>
            <a:off x="4242062" y="3645244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"/>
              </a:rPr>
              <a:t>Children and Families</a:t>
            </a:r>
          </a:p>
          <a:p>
            <a:pPr algn="ctr"/>
            <a:r>
              <a:rPr lang="en-US" sz="2800" dirty="0">
                <a:latin typeface="Avenir"/>
              </a:rPr>
              <a:t>Q1: Oct-Dec 2017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AFBE9F-3E9A-4D29-815F-97B96BD24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862" y="1161575"/>
            <a:ext cx="3006026" cy="3497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7316B04-897C-4774-B055-E6AE0E3B0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388" y="5751439"/>
            <a:ext cx="2277919" cy="916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BB4DD2-C999-455D-AA9E-03F6572552CE}"/>
              </a:ext>
            </a:extLst>
          </p:cNvPr>
          <p:cNvSpPr txBox="1"/>
          <p:nvPr/>
        </p:nvSpPr>
        <p:spPr>
          <a:xfrm>
            <a:off x="863076" y="5725573"/>
            <a:ext cx="276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Sprouts &amp; Seedlings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A2573E-1757-4AFC-85AF-62C124BBACA8}"/>
              </a:ext>
            </a:extLst>
          </p:cNvPr>
          <p:cNvSpPr txBox="1"/>
          <p:nvPr/>
        </p:nvSpPr>
        <p:spPr>
          <a:xfrm>
            <a:off x="8980609" y="4789473"/>
            <a:ext cx="276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Bella’s Book &amp; Nature Club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8C34CAD-64CE-4CC1-87E2-F518320AA6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33" y="1271614"/>
            <a:ext cx="2645277" cy="23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3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1379</Words>
  <Application>Microsoft Office PowerPoint</Application>
  <PresentationFormat>Widescreen</PresentationFormat>
  <Paragraphs>270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Avenir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Fort Worth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Youngblood, Sandra</dc:creator>
  <cp:lastModifiedBy>Delli Gatti, Teal</cp:lastModifiedBy>
  <cp:revision>31</cp:revision>
  <dcterms:created xsi:type="dcterms:W3CDTF">2018-01-17T19:45:46Z</dcterms:created>
  <dcterms:modified xsi:type="dcterms:W3CDTF">2018-02-28T17:57:05Z</dcterms:modified>
</cp:coreProperties>
</file>