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47" r:id="rId3"/>
  </p:sldMasterIdLst>
  <p:notesMasterIdLst>
    <p:notesMasterId r:id="rId31"/>
  </p:notesMasterIdLst>
  <p:handoutMasterIdLst>
    <p:handoutMasterId r:id="rId32"/>
  </p:handoutMasterIdLst>
  <p:sldIdLst>
    <p:sldId id="355" r:id="rId4"/>
    <p:sldId id="516" r:id="rId5"/>
    <p:sldId id="369" r:id="rId6"/>
    <p:sldId id="370" r:id="rId7"/>
    <p:sldId id="458" r:id="rId8"/>
    <p:sldId id="375" r:id="rId9"/>
    <p:sldId id="518" r:id="rId10"/>
    <p:sldId id="464" r:id="rId11"/>
    <p:sldId id="460" r:id="rId12"/>
    <p:sldId id="519" r:id="rId13"/>
    <p:sldId id="526" r:id="rId14"/>
    <p:sldId id="513" r:id="rId15"/>
    <p:sldId id="520" r:id="rId16"/>
    <p:sldId id="504" r:id="rId17"/>
    <p:sldId id="506" r:id="rId18"/>
    <p:sldId id="505" r:id="rId19"/>
    <p:sldId id="494" r:id="rId20"/>
    <p:sldId id="521" r:id="rId21"/>
    <p:sldId id="522" r:id="rId22"/>
    <p:sldId id="510" r:id="rId23"/>
    <p:sldId id="515" r:id="rId24"/>
    <p:sldId id="527" r:id="rId25"/>
    <p:sldId id="500" r:id="rId26"/>
    <p:sldId id="525" r:id="rId27"/>
    <p:sldId id="495" r:id="rId28"/>
    <p:sldId id="373" r:id="rId29"/>
    <p:sldId id="379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2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6715" autoAdjust="0"/>
  </p:normalViewPr>
  <p:slideViewPr>
    <p:cSldViewPr snapToGrid="0">
      <p:cViewPr varScale="1">
        <p:scale>
          <a:sx n="97" d="100"/>
          <a:sy n="97" d="100"/>
        </p:scale>
        <p:origin x="94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60"/>
    </p:cViewPr>
  </p:sorterViewPr>
  <p:notesViewPr>
    <p:cSldViewPr snapToGrid="0"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95C60-8224-4D91-816E-3EFA5945B4D0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60FDD-C2BE-4065-B12B-5633328352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5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ACE462-9CB8-439A-9A19-21C3F690F460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630B66-1079-47AB-AC79-3F4AD7375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69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baseline="0" dirty="0"/>
              <a:t>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Mayor: work on one day per week free and access for FWISD students (added free times to amended motion option)</a:t>
            </a:r>
          </a:p>
          <a:p>
            <a:r>
              <a:rPr lang="en-US" dirty="0"/>
              <a:t>Carlos: Free family day once per month</a:t>
            </a:r>
          </a:p>
          <a:p>
            <a:r>
              <a:rPr lang="en-US" dirty="0"/>
              <a:t>Dennis: Free day per week rotating and access for FW students</a:t>
            </a:r>
          </a:p>
          <a:p>
            <a:r>
              <a:rPr lang="en-US" dirty="0"/>
              <a:t>Ann: Free at end of day for residents and Fort Worth students (not FWISD specific)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4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1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80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 – keep quote? Discuss Rebecca’s role in the presentation. She is willing to come and speak. Had to speak with her supervisor.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“Do not confuse culture and income.  Some audiences do not respond because they feel there’s nothing for them at your institution” </a:t>
            </a:r>
            <a:r>
              <a:rPr lang="en-US" sz="1200" b="1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b="1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Rebecca Rodriguez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Important to note that school programs are better when they can’t just show up and often have opportunities for underwriting.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3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25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  <a:p>
            <a:endParaRPr lang="en-US" b="1" dirty="0"/>
          </a:p>
          <a:p>
            <a:r>
              <a:rPr lang="en-US" b="1" dirty="0"/>
              <a:t>Example of the Modern free on Sundays or Zoo half price Wednesdays during spring break.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  <a:p>
            <a:pPr algn="ctr"/>
            <a:r>
              <a:rPr lang="en-US" sz="1200" i="1" dirty="0"/>
              <a:t>“Data does not indicate a significant difference in annual household incomes to cultural organizations regardless of if they (visitors) paid to visit or if they got in for free.”</a:t>
            </a:r>
          </a:p>
          <a:p>
            <a:pPr algn="r"/>
            <a:r>
              <a:rPr lang="en-US" sz="1100" dirty="0"/>
              <a:t>~ Colleen Dilenschneider, Impacts</a:t>
            </a:r>
          </a:p>
          <a:p>
            <a:pPr algn="l"/>
            <a:r>
              <a:rPr lang="en-US" sz="1100" b="0" dirty="0"/>
              <a:t> Source of National</a:t>
            </a:r>
            <a:r>
              <a:rPr lang="en-US" sz="1100" b="0" baseline="0" dirty="0"/>
              <a:t> survey – IMPACTS – national organization focusing on - CONFIRM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50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/>
              <a:t>Staffing 1 or 2 free hours is not cost effective as staff need reasonable shifts.  4-8 hours of labor costs to adequately staff 2 hours of business.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/>
              <a:t>Separating residents/non-residents and/or managing some free hours during a day with admission charges overloads staff, increases guest dissatisfaction.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39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baseline="0" dirty="0"/>
              <a:t>BB – </a:t>
            </a:r>
            <a:r>
              <a:rPr lang="en-US" b="0" u="none" baseline="0" dirty="0"/>
              <a:t>needs to be consistent, be really clear on what we did. BB to get an answer from BRIT on what they are doing</a:t>
            </a:r>
          </a:p>
          <a:p>
            <a:r>
              <a:rPr lang="en-US" b="0" u="none" baseline="0" dirty="0"/>
              <a:t>Slide 7 needs to be revised or restated here to show the membership rates</a:t>
            </a:r>
          </a:p>
          <a:p>
            <a:endParaRPr lang="en-US" b="0" u="none" baseline="0" dirty="0"/>
          </a:p>
          <a:p>
            <a:endParaRPr lang="en-US" b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1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71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  <a:p>
            <a:pPr marL="1028700" indent="-457200">
              <a:buFont typeface="+mj-lt"/>
              <a:buAutoNum type="arabicPeriod"/>
            </a:pPr>
            <a:r>
              <a:rPr lang="en-US" dirty="0"/>
              <a:t>Combined with Task Force Recommendations to provide wide range of accessibility options</a:t>
            </a:r>
          </a:p>
          <a:p>
            <a:pPr marL="1028700" indent="-457200">
              <a:buFont typeface="+mj-lt"/>
              <a:buAutoNum type="arabicPeriod"/>
            </a:pPr>
            <a:r>
              <a:rPr lang="en-US" dirty="0"/>
              <a:t>Allows regular free access without impacting revenues</a:t>
            </a:r>
          </a:p>
          <a:p>
            <a:pPr marL="1028700" indent="-457200">
              <a:buFont typeface="+mj-lt"/>
              <a:buAutoNum type="arabicPeriod"/>
            </a:pPr>
            <a:r>
              <a:rPr lang="en-US" dirty="0"/>
              <a:t>Does not overtax operational support</a:t>
            </a:r>
          </a:p>
          <a:p>
            <a:pPr marL="1028700" indent="-457200">
              <a:buFont typeface="+mj-lt"/>
              <a:buAutoNum type="arabicPeriod"/>
            </a:pPr>
            <a:r>
              <a:rPr lang="en-US" dirty="0"/>
              <a:t>Provides membership marketing opportunities</a:t>
            </a:r>
          </a:p>
          <a:p>
            <a:pPr marL="1028700" indent="-457200">
              <a:buFont typeface="+mj-lt"/>
              <a:buAutoNum type="arabicPeriod"/>
            </a:pPr>
            <a:r>
              <a:rPr lang="en-US" dirty="0"/>
              <a:t>Engages children and underserved audiences through relevant programs</a:t>
            </a:r>
          </a:p>
          <a:p>
            <a:pPr marL="1028700" indent="-457200">
              <a:buFont typeface="+mj-lt"/>
              <a:buAutoNum type="arabicPeriod"/>
            </a:pPr>
            <a:r>
              <a:rPr lang="en-US" dirty="0"/>
              <a:t>Sponsorships and food/retail sales could offset costs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08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 – the</a:t>
            </a:r>
            <a:r>
              <a:rPr lang="en-US" b="1" baseline="0" dirty="0"/>
              <a:t> children option is the one that will hurt us the worst. The other two will have an impact but not </a:t>
            </a:r>
            <a:r>
              <a:rPr lang="en-US" b="1" baseline="0"/>
              <a:t>as great.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Task Force requested $350,000 to jump start 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04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9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 </a:t>
            </a:r>
            <a:r>
              <a:rPr lang="en-US" b="1"/>
              <a:t>– T</a:t>
            </a:r>
            <a:r>
              <a:rPr lang="en-US" b="1" baseline="0"/>
              <a:t>his </a:t>
            </a:r>
            <a:r>
              <a:rPr lang="en-US" b="1" baseline="0" dirty="0"/>
              <a:t>is JUST these recommendation and does not include the Task Force recommendations as noted.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26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34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Park and Recreation Advisory Board 2016: April 27, May 25, July 27, August 24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City Council: Informal Report No. 9880, May 3, 2016 “Report on the Fort Worth Botanic Garden Strategic Plan Process”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35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SA</a:t>
            </a:r>
            <a:r>
              <a:rPr lang="en-US" b="1" dirty="0"/>
              <a:t>, BB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6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1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3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5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baseline="0" dirty="0"/>
              <a:t>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baseline="0" dirty="0"/>
              <a:t>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8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baseline="0" dirty="0"/>
              <a:t>SA, turn over to BB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30B66-1079-47AB-AC79-3F4AD7375A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9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0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4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8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1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7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95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7276"/>
            <a:ext cx="10515600" cy="3544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9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6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67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0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4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21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499" y="710584"/>
            <a:ext cx="11049001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373"/>
            <a:ext cx="12192000" cy="5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2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0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06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05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0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65C7-A412-422C-9741-2FA34D461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7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77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0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2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18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6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5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17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10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42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1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5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0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4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38D2-7614-4876-AE63-586409EF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7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8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4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B079-F201-4BF9-9E6A-CD6AA52FCF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3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638"/>
            <a:ext cx="10515600" cy="16114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Botanic Garden </a:t>
            </a:r>
            <a:br>
              <a:rPr lang="en-US" dirty="0"/>
            </a:br>
            <a:r>
              <a:rPr lang="en-US" dirty="0"/>
              <a:t>Accessibility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513075"/>
            <a:ext cx="10515600" cy="30258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Fort Worth City Council Work Session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June 18, 2019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Susan Alanis, Assistant City </a:t>
            </a:r>
            <a:r>
              <a:rPr lang="en-US" sz="3200" dirty="0" smtClean="0">
                <a:solidFill>
                  <a:srgbClr val="002060"/>
                </a:solidFill>
              </a:rPr>
              <a:t>Manager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Scott Wilcox, Amon Carter Museum of </a:t>
            </a:r>
            <a:r>
              <a:rPr lang="en-US" sz="3200" smtClean="0">
                <a:solidFill>
                  <a:srgbClr val="002060"/>
                </a:solidFill>
              </a:rPr>
              <a:t>American Art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Bob Byers, Director, Fort Worth Botanic Garden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7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114" y="1538461"/>
            <a:ext cx="10515600" cy="5007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Recommended Accessibility 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0114" y="2300287"/>
            <a:ext cx="7526110" cy="4421187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Membership:  Family membership 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 Star Card Discounts, SNAP/WIC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Family Membership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Museums4All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MusePass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Sponsored Field Trips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Blue Star Program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Family Community Pass Program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619" r="3106" b="1127"/>
          <a:stretch/>
        </p:blipFill>
        <p:spPr>
          <a:xfrm>
            <a:off x="7507540" y="2724413"/>
            <a:ext cx="4659086" cy="371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9870" t="37771" r="45906" b="16459"/>
          <a:stretch/>
        </p:blipFill>
        <p:spPr>
          <a:xfrm>
            <a:off x="9605071" y="1903862"/>
            <a:ext cx="2412224" cy="140360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82371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CD337-A2BE-428C-A6FA-D21D7B43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582"/>
            <a:ext cx="10515600" cy="1064222"/>
          </a:xfrm>
        </p:spPr>
        <p:txBody>
          <a:bodyPr/>
          <a:lstStyle/>
          <a:p>
            <a:pPr algn="ctr"/>
            <a:r>
              <a:rPr lang="en-US" b="1" dirty="0"/>
              <a:t>Motion from 11/13/2018 M&amp;C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E17B71-AA88-473F-828C-BB059F3F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5" y="2057401"/>
            <a:ext cx="11075831" cy="46640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Require City Council approval for any reductions or elimination of accessibility options </a:t>
            </a:r>
          </a:p>
          <a:p>
            <a:pPr>
              <a:lnSpc>
                <a:spcPct val="100000"/>
              </a:lnSpc>
            </a:pPr>
            <a:r>
              <a:rPr lang="en-US" dirty="0"/>
              <a:t>Staff to evaluate various free times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Fort Worth students </a:t>
            </a:r>
            <a:r>
              <a:rPr lang="en-US" u="sng" dirty="0"/>
              <a:t>or</a:t>
            </a:r>
            <a:r>
              <a:rPr lang="en-US" dirty="0"/>
              <a:t> FWISD students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Free day each week---one suggestion to rotate the day to ensure convenience for all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Free hours at end of day for residents only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Free family day once per month</a:t>
            </a:r>
          </a:p>
          <a:p>
            <a:pPr>
              <a:lnSpc>
                <a:spcPct val="100000"/>
              </a:lnSpc>
            </a:pPr>
            <a:r>
              <a:rPr lang="en-US" dirty="0"/>
              <a:t>Directed staff to work with other cultural institutions to evaluate and return to City Council before fee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90B44-2B90-46A2-BF12-5F1B6808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245" y="1607630"/>
            <a:ext cx="1035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Additional Accessibility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856" y="2818935"/>
            <a:ext cx="11346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Received </a:t>
            </a:r>
            <a:r>
              <a:rPr lang="en-US" sz="3200" b="1" dirty="0"/>
              <a:t>input</a:t>
            </a:r>
            <a:r>
              <a:rPr lang="en-US" sz="3200" dirty="0"/>
              <a:t> from eight Fort Worth cultural institutions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Conducted more </a:t>
            </a:r>
            <a:r>
              <a:rPr lang="en-US" sz="3200" b="1" dirty="0"/>
              <a:t>detailed projections </a:t>
            </a:r>
            <a:r>
              <a:rPr lang="en-US" sz="3200" dirty="0"/>
              <a:t>of task force 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Prepared </a:t>
            </a:r>
            <a:r>
              <a:rPr lang="en-US" sz="3200" b="1" dirty="0"/>
              <a:t>financial impact </a:t>
            </a:r>
            <a:r>
              <a:rPr lang="en-US" sz="3200" dirty="0"/>
              <a:t>of five additional accessibility scenarios </a:t>
            </a:r>
          </a:p>
        </p:txBody>
      </p:sp>
    </p:spTree>
    <p:extLst>
      <p:ext uri="{BB962C8B-B14F-4D97-AF65-F5344CB8AC3E}">
        <p14:creationId xmlns:p14="http://schemas.microsoft.com/office/powerpoint/2010/main" val="105183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1189581"/>
            <a:ext cx="11522298" cy="1325563"/>
          </a:xfrm>
        </p:spPr>
        <p:txBody>
          <a:bodyPr/>
          <a:lstStyle/>
          <a:p>
            <a:pPr algn="ctr"/>
            <a:r>
              <a:rPr lang="en-US" b="1" dirty="0"/>
              <a:t>Input Session With Cultural Institutions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87735"/>
              </p:ext>
            </p:extLst>
          </p:nvPr>
        </p:nvGraphicFramePr>
        <p:xfrm>
          <a:off x="334851" y="2241187"/>
          <a:ext cx="11018949" cy="4145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44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4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/>
                        <a:t>Jessica </a:t>
                      </a:r>
                      <a:r>
                        <a:rPr lang="en-US" sz="2800" b="0" dirty="0" err="1"/>
                        <a:t>Brandup</a:t>
                      </a:r>
                      <a:endParaRPr lang="en-US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Kimbell Art Museum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/>
                        <a:t>Rob Denkhaus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Fort Worth Nature Center and Refuge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Mike Fouraker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Fort Worth Zoo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Patricia Harrison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Botanical Research Institute of Texas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Kendal Lake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Museum of Modern Art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Rena Lawrence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Log Cabin Village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Rebecca Rodriguez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Museum of Science and</a:t>
                      </a:r>
                      <a:r>
                        <a:rPr lang="en-US" sz="2800" b="1" baseline="0" dirty="0"/>
                        <a:t> History</a:t>
                      </a:r>
                      <a:endParaRPr lang="en-US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395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Scott Wilcox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Amon Carter Museum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245" y="1436132"/>
            <a:ext cx="1035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Experience of Cultural Institutions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3245" y="2318198"/>
            <a:ext cx="101105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Assessment of Task Force Recommendation: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Proposal is </a:t>
            </a:r>
            <a:r>
              <a:rPr lang="en-US" sz="2800" b="1" dirty="0"/>
              <a:t>generous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School programs </a:t>
            </a:r>
            <a:r>
              <a:rPr lang="en-US" sz="2800" dirty="0"/>
              <a:t>introduce many children who may never visit with their families, but have important experiences and may return as adults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Currently approved options are already </a:t>
            </a:r>
            <a:r>
              <a:rPr lang="en-US" sz="2800" b="1" dirty="0"/>
              <a:t>risking financial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Consider </a:t>
            </a:r>
            <a:r>
              <a:rPr lang="en-US" sz="2800" b="1" dirty="0"/>
              <a:t>phasing in options </a:t>
            </a:r>
            <a:r>
              <a:rPr lang="en-US" sz="2800" dirty="0"/>
              <a:t>to gauge impact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24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245" y="1321832"/>
            <a:ext cx="1035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Experience of Cultural Institutions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3245" y="2262922"/>
            <a:ext cx="10359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u="sng" dirty="0"/>
              <a:t>Role</a:t>
            </a:r>
            <a:r>
              <a:rPr lang="en-US" sz="3600" b="1" dirty="0"/>
              <a:t> of Fees: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Perceived value </a:t>
            </a:r>
            <a:r>
              <a:rPr lang="en-US" sz="3200" dirty="0"/>
              <a:t>(and respect for site and experience) increases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Free facilities/programs are more poorly attended </a:t>
            </a:r>
            <a:r>
              <a:rPr lang="en-US" sz="3200" dirty="0"/>
              <a:t>than those with fees, which are seen as more worth the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540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50" y="1436132"/>
            <a:ext cx="11072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Experience of Cultural Institutions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7280" y="2419920"/>
            <a:ext cx="10256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u="sng" dirty="0"/>
              <a:t>Guest impact</a:t>
            </a:r>
            <a:r>
              <a:rPr lang="en-US" sz="3600" b="1" dirty="0"/>
              <a:t> of Free Admission: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Free program on peak days resulted in </a:t>
            </a:r>
            <a:r>
              <a:rPr lang="en-US" sz="3200" b="1" dirty="0"/>
              <a:t>overcrowding, poor visitor experience, complaints  </a:t>
            </a:r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8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1456023"/>
            <a:ext cx="10973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Experience of Cultural Institutions</a:t>
            </a:r>
            <a:r>
              <a:rPr lang="en-US" sz="36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640" y="2225464"/>
            <a:ext cx="107641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Demographic impact</a:t>
            </a:r>
            <a:r>
              <a:rPr lang="en-US" sz="3200" b="1" dirty="0"/>
              <a:t> of Free Admission: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Does </a:t>
            </a:r>
            <a:r>
              <a:rPr lang="en-US" sz="2800" b="1" u="sng" dirty="0"/>
              <a:t>not</a:t>
            </a:r>
            <a:r>
              <a:rPr lang="en-US" sz="2800" b="1" dirty="0"/>
              <a:t> increase visitation </a:t>
            </a:r>
            <a:r>
              <a:rPr lang="en-US" sz="2800" dirty="0"/>
              <a:t>by target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National survey showed only</a:t>
            </a:r>
            <a:r>
              <a:rPr lang="en-US" sz="2800" b="1" dirty="0"/>
              <a:t> $2-3k average household income difference </a:t>
            </a:r>
            <a:r>
              <a:rPr lang="en-US" sz="2800" dirty="0"/>
              <a:t>between free and paid admission*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Zoo’s </a:t>
            </a:r>
            <a:r>
              <a:rPr lang="en-US" sz="2800" b="1" dirty="0"/>
              <a:t>½ price days: $5K decrease in average household income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Incorporating </a:t>
            </a:r>
            <a:r>
              <a:rPr lang="en-US" sz="2800" b="1" dirty="0"/>
              <a:t>free family programming with targeted marketing </a:t>
            </a:r>
            <a:r>
              <a:rPr lang="en-US" sz="2800" dirty="0"/>
              <a:t>has best response, not free admission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289352"/>
            <a:ext cx="872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*Impacts Research and Development – National organization focusing on non-profits</a:t>
            </a:r>
          </a:p>
        </p:txBody>
      </p:sp>
    </p:spTree>
    <p:extLst>
      <p:ext uri="{BB962C8B-B14F-4D97-AF65-F5344CB8AC3E}">
        <p14:creationId xmlns:p14="http://schemas.microsoft.com/office/powerpoint/2010/main" val="236183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609" y="1381552"/>
            <a:ext cx="1035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Experience of Cultural Institutions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684" y="2150993"/>
            <a:ext cx="112546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Operational impact</a:t>
            </a:r>
            <a:r>
              <a:rPr lang="en-US" sz="3600" b="1" dirty="0"/>
              <a:t> of free admission:</a:t>
            </a:r>
            <a:r>
              <a:rPr lang="en-US" sz="3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Additional staff </a:t>
            </a:r>
            <a:r>
              <a:rPr lang="en-US" sz="3200" dirty="0"/>
              <a:t>needed for several hours or rotating days for anticipated increased attendance has scheduling and cost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Parking and traffic </a:t>
            </a:r>
            <a:r>
              <a:rPr lang="en-US" sz="3200" dirty="0"/>
              <a:t>implications</a:t>
            </a: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Verifying residents versus non-residents </a:t>
            </a:r>
            <a:r>
              <a:rPr lang="en-US" sz="3200" dirty="0"/>
              <a:t>can bog down admission process and result in guest dissatisfaction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Zip code discrepancies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Guests of residents</a:t>
            </a:r>
          </a:p>
        </p:txBody>
      </p:sp>
    </p:spTree>
    <p:extLst>
      <p:ext uri="{BB962C8B-B14F-4D97-AF65-F5344CB8AC3E}">
        <p14:creationId xmlns:p14="http://schemas.microsoft.com/office/powerpoint/2010/main" val="426803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457325"/>
            <a:ext cx="10515600" cy="77238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Recommended Accessibility 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1737" y="2229705"/>
            <a:ext cx="11244123" cy="4291411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Membership: Basic Family Membership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 Star Card Discounts, SNAP/WIC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Family Membership - $30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Museums4All - $1.00 adult admission, children &lt;15 free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MusePass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Free family passes in CFW public libraries 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Field Trips Program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ticket for field trips students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free and reduced lunch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Star Program – free active military admission, Memorial Day – Labor 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Community Pass Program – 4,500 passes through  non-profits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8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of Today’s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5144"/>
            <a:ext cx="10515600" cy="36371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Clarify and obtain approval on accessibility options at the Fort Worth Botanic Garden</a:t>
            </a:r>
          </a:p>
          <a:p>
            <a:pPr>
              <a:lnSpc>
                <a:spcPct val="100000"/>
              </a:lnSpc>
            </a:pPr>
            <a:r>
              <a:rPr lang="en-US" dirty="0"/>
              <a:t>10/30/18 – </a:t>
            </a:r>
            <a:r>
              <a:rPr lang="en-US" dirty="0">
                <a:sym typeface="Wingdings" panose="05000000000000000000" pitchFamily="2" charset="2"/>
              </a:rPr>
              <a:t>Presentation on Fort Worth Botanic Garden Task Force Recommendations: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Admission fee with various accessibility options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Governance of the Garden should transition to non-profit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0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0367" y="1410374"/>
            <a:ext cx="1035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Revised Recommendation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846" y="2544940"/>
            <a:ext cx="109009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Adjusted basic </a:t>
            </a:r>
            <a:r>
              <a:rPr lang="en-US" sz="2800" b="1" dirty="0"/>
              <a:t>family membership rates from $100 to $80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Proceed with all access </a:t>
            </a:r>
            <a:r>
              <a:rPr lang="en-US" sz="2800" b="1" dirty="0"/>
              <a:t>options supported by task force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Fine-tune school group target grade</a:t>
            </a:r>
            <a:r>
              <a:rPr lang="en-US" sz="2800" dirty="0"/>
              <a:t> to meet the needs of the districts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Add </a:t>
            </a:r>
            <a:r>
              <a:rPr lang="en-US" sz="2800" b="1" dirty="0"/>
              <a:t>special needs adult children </a:t>
            </a:r>
            <a:r>
              <a:rPr lang="en-US" sz="2800" dirty="0"/>
              <a:t>to family memberships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Add </a:t>
            </a:r>
            <a:r>
              <a:rPr lang="en-US" sz="2800" b="1" dirty="0"/>
              <a:t>free after-hours </a:t>
            </a:r>
            <a:r>
              <a:rPr lang="en-US" sz="2800" dirty="0"/>
              <a:t>(6-9pm) Family and Cultural Events at least quarterly, growing to monthly over time (e.g. Mariachi Concerts, Ethnic Foods Festivals)</a:t>
            </a:r>
          </a:p>
        </p:txBody>
      </p:sp>
    </p:spTree>
    <p:extLst>
      <p:ext uri="{BB962C8B-B14F-4D97-AF65-F5344CB8AC3E}">
        <p14:creationId xmlns:p14="http://schemas.microsoft.com/office/powerpoint/2010/main" val="129898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304" y="2445484"/>
            <a:ext cx="1181538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/4</a:t>
            </a:r>
            <a:r>
              <a:rPr lang="en-US" sz="2800" baseline="30000" dirty="0"/>
              <a:t>th</a:t>
            </a:r>
            <a:r>
              <a:rPr lang="en-US" sz="2800" dirty="0"/>
              <a:t> Monday: free 1</a:t>
            </a:r>
            <a:r>
              <a:rPr lang="en-US" sz="2800" baseline="30000" dirty="0"/>
              <a:t>st</a:t>
            </a:r>
            <a:r>
              <a:rPr lang="en-US" sz="2800" dirty="0"/>
              <a:t> hour in a.m. &amp; last hour in p.m., residents only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One 1/2 price Saturday morning, 3 hours,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Children &lt; 18 years: free 3:00 p.m. - 6:00 p.m. every school day, residents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1100" dirty="0"/>
          </a:p>
          <a:p>
            <a:r>
              <a:rPr lang="en-US" sz="2400" b="1" dirty="0"/>
              <a:t>Risk: </a:t>
            </a:r>
            <a:r>
              <a:rPr lang="en-US" sz="2400" dirty="0"/>
              <a:t>Reduces </a:t>
            </a:r>
            <a:r>
              <a:rPr lang="en-US" sz="2400" dirty="0" smtClean="0"/>
              <a:t>admission </a:t>
            </a:r>
            <a:r>
              <a:rPr lang="en-US" sz="2400" dirty="0"/>
              <a:t>and membership revenue </a:t>
            </a:r>
            <a:r>
              <a:rPr lang="en-US" sz="2400" dirty="0" smtClean="0"/>
              <a:t>by </a:t>
            </a:r>
            <a:r>
              <a:rPr lang="en-US" sz="2400" dirty="0"/>
              <a:t>$108,850 and 35% overall loss in memberships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441B6A-2EF1-43B1-AFFF-7036F0DFB02F}"/>
              </a:ext>
            </a:extLst>
          </p:cNvPr>
          <p:cNvSpPr txBox="1"/>
          <p:nvPr/>
        </p:nvSpPr>
        <p:spPr>
          <a:xfrm>
            <a:off x="1918952" y="1412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Options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3174786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9581"/>
            <a:ext cx="10515600" cy="1045619"/>
          </a:xfrm>
        </p:spPr>
        <p:txBody>
          <a:bodyPr/>
          <a:lstStyle/>
          <a:p>
            <a:pPr algn="ctr"/>
            <a:r>
              <a:rPr lang="en-US" dirty="0"/>
              <a:t>Task Force Recommendations*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166887"/>
              </p:ext>
            </p:extLst>
          </p:nvPr>
        </p:nvGraphicFramePr>
        <p:xfrm>
          <a:off x="108284" y="2114884"/>
          <a:ext cx="11959390" cy="41211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00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9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9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9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9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97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097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906">
                <a:tc>
                  <a:txBody>
                    <a:bodyPr/>
                    <a:lstStyle/>
                    <a:p>
                      <a:r>
                        <a:rPr lang="en-US" dirty="0"/>
                        <a:t>Revenue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/>
                        <a:t>Gross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$5,847,799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$7,412,913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$7,592,242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$8,099,570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$8,281,638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$8,714,561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/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$5,400,990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$5,563,020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$5,729,910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$5,901,808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$6,078,862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$6,261,228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/>
                        <a:t>Net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$446,809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$1,849,893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$1,862,332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$2,197,762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$2,202,776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$2,493,334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$756,281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$868,313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$847,563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$826,813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/>
                        <a:t>Start-Up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/>
                        <a:t>Proposed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$48,030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$322,249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$512,320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$617,870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$745,885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$768,262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Balance to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-$61,222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$131,363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$435,011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$711,580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$609,329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$858,259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906">
                <a:tc>
                  <a:txBody>
                    <a:bodyPr/>
                    <a:lstStyle/>
                    <a:p>
                      <a:r>
                        <a:rPr lang="en-US" b="1" dirty="0"/>
                        <a:t>Operating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-$1,213,192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-$746,388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-$252,668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$129,450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$155,214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$426,521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144" y="6352143"/>
            <a:ext cx="11597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*Figures Shown are Adjusted for Probability to Visit Based On Ability to Afford Admission</a:t>
            </a:r>
          </a:p>
        </p:txBody>
      </p:sp>
    </p:spTree>
    <p:extLst>
      <p:ext uri="{BB962C8B-B14F-4D97-AF65-F5344CB8AC3E}">
        <p14:creationId xmlns:p14="http://schemas.microsoft.com/office/powerpoint/2010/main" val="209436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373" y="954107"/>
            <a:ext cx="1035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Additional Options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811" y="6356350"/>
            <a:ext cx="985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*Figures Shown are Adjusted for Probability to Visit Based On Ability to Afford Admission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985" y="1350352"/>
            <a:ext cx="106118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Task Force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/4</a:t>
            </a:r>
            <a:r>
              <a:rPr lang="en-US" sz="2400" baseline="30000" dirty="0"/>
              <a:t>th</a:t>
            </a:r>
            <a:r>
              <a:rPr lang="en-US" sz="2400" dirty="0"/>
              <a:t> Monday: free 1</a:t>
            </a:r>
            <a:r>
              <a:rPr lang="en-US" sz="2400" baseline="30000" dirty="0"/>
              <a:t>st</a:t>
            </a:r>
            <a:r>
              <a:rPr lang="en-US" sz="2400" dirty="0"/>
              <a:t> hour in a.m. &amp; last hour p.m., residents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Children &lt; 18 years: free 3:00-6:00 p.m. every school day, residents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1/2 price Saturday morning, 3 hours, per month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65961"/>
              </p:ext>
            </p:extLst>
          </p:nvPr>
        </p:nvGraphicFramePr>
        <p:xfrm>
          <a:off x="204539" y="3003773"/>
          <a:ext cx="11754853" cy="32918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1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Revenue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Gross</a:t>
                      </a:r>
                      <a:r>
                        <a:rPr lang="en-US" baseline="0" dirty="0"/>
                        <a:t>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$5,847,799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$7,304,062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$7,477,868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$7,979,674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$8,156,220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$8,583,620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$5,400,990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$5,563,020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$5,729,910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$5,901,808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$6,078,862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$6,261,228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Net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$446,809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$1,741,042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$1,747,958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$2,077,866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$2,077,358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$2,322,392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$756,281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$868,313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$847,563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$826,813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Start-Up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Proposed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$48,030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$322,249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$512,320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$617,870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$745,885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$768,262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Balance to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-$61,222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$320,638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$591,684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$483,910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$727,318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874">
                <a:tc>
                  <a:txBody>
                    <a:bodyPr/>
                    <a:lstStyle/>
                    <a:p>
                      <a:r>
                        <a:rPr lang="en-US" dirty="0"/>
                        <a:t>Operating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-$1,213,192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-$855,239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-$367,042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$9,554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$29,795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$295,580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70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9482" y="1169712"/>
            <a:ext cx="1035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Daily Free Periods Scenario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237" y="6356350"/>
            <a:ext cx="1003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*Figures Shown are adjusted for Probability to Visit Based on Ability to Afford Admission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4462" y="1804451"/>
            <a:ext cx="9426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No Task Force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day – last two hours free at evening, residents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62510"/>
              </p:ext>
            </p:extLst>
          </p:nvPr>
        </p:nvGraphicFramePr>
        <p:xfrm>
          <a:off x="244342" y="2680813"/>
          <a:ext cx="11766881" cy="35756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80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Revenue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Gross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$5,847,799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$7,210,532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$7,382,647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$7,882,761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$8,057,615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$8,483,324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$5,400,990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$5,563,020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$5,729,910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$5,901,808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$6,078,862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$6,261,228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Net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$446,809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$1,647,512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$1,652,737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$1,980,953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$1,978,753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$2,222,097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$756,281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$868,313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$847,563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$826,813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Start-Up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Proposed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$48,030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$322,249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$512,320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$617,870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$745,885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$768,262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Balance to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-$61,222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-$71,018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$225,416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$494,711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$385,306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$627,022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r>
                        <a:rPr lang="en-US" dirty="0"/>
                        <a:t>Operating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-$1,213,192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-$948,769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-$462,263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-$87,359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-$68,809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$195,284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069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030" y="1536149"/>
            <a:ext cx="1035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 of Accessibility Scenarios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71544"/>
              </p:ext>
            </p:extLst>
          </p:nvPr>
        </p:nvGraphicFramePr>
        <p:xfrm>
          <a:off x="563140" y="2508380"/>
          <a:ext cx="10956006" cy="32602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82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1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7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944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7149">
                <a:tc>
                  <a:txBody>
                    <a:bodyPr/>
                    <a:lstStyle/>
                    <a:p>
                      <a:r>
                        <a:rPr lang="en-US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Family Membership</a:t>
                      </a:r>
                      <a:r>
                        <a:rPr lang="en-US" sz="2000" baseline="0" dirty="0"/>
                        <a:t> Impact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 Year</a:t>
                      </a:r>
                      <a:r>
                        <a:rPr lang="en-US" sz="2000" baseline="0" dirty="0"/>
                        <a:t> Balance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7065">
                <a:tc>
                  <a:txBody>
                    <a:bodyPr/>
                    <a:lstStyle/>
                    <a:p>
                      <a:r>
                        <a:rPr lang="en-US" sz="2400" dirty="0"/>
                        <a:t>Task Force Recommendations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($300,313)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($1,501,603)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lang="en-US" sz="2400" dirty="0"/>
                        <a:t>Additional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($420,109)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($2,100,543)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001">
                <a:tc>
                  <a:txBody>
                    <a:bodyPr/>
                    <a:lstStyle/>
                    <a:p>
                      <a:r>
                        <a:rPr lang="en-US" sz="2400" dirty="0"/>
                        <a:t>Free Periods Daily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-90%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($517,022)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($2,585,108)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10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04" y="1364153"/>
            <a:ext cx="11247610" cy="1325563"/>
          </a:xfrm>
        </p:spPr>
        <p:txBody>
          <a:bodyPr/>
          <a:lstStyle/>
          <a:p>
            <a:pPr algn="ctr"/>
            <a:r>
              <a:rPr lang="en-US" b="1" dirty="0"/>
              <a:t>Schedule for Task Force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91" y="2776401"/>
            <a:ext cx="10948988" cy="34932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Fort Worth City Council 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Work Session – June 18, 2019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M&amp;C – June 25, 2019</a:t>
            </a:r>
          </a:p>
          <a:p>
            <a:pPr marL="228600" lvl="1">
              <a:lnSpc>
                <a:spcPct val="100000"/>
              </a:lnSpc>
            </a:pPr>
            <a:r>
              <a:rPr lang="en-US" sz="2800" dirty="0"/>
              <a:t>Staff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Complete and Launch Accessibility Programs: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          June 26 – July 18, 2019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Admission Begins – July 19,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23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Discussion and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37" y="3633349"/>
            <a:ext cx="3657125" cy="27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17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Strategic Plan: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7276"/>
            <a:ext cx="10515600" cy="354497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Purpose</a:t>
            </a:r>
            <a:r>
              <a:rPr lang="en-US" sz="3200" dirty="0"/>
              <a:t>: To formulate </a:t>
            </a:r>
            <a:r>
              <a:rPr lang="en-US" sz="3200" b="1" dirty="0"/>
              <a:t>prudent</a:t>
            </a:r>
            <a:r>
              <a:rPr lang="en-US" sz="3200" dirty="0"/>
              <a:t> financial management </a:t>
            </a:r>
            <a:r>
              <a:rPr lang="en-US" sz="3200" b="1" dirty="0"/>
              <a:t>policy recommendations</a:t>
            </a:r>
            <a:r>
              <a:rPr lang="en-US" sz="3200" dirty="0"/>
              <a:t> that will </a:t>
            </a:r>
            <a:r>
              <a:rPr lang="en-US" sz="3200" b="1" dirty="0"/>
              <a:t>strategically</a:t>
            </a:r>
            <a:r>
              <a:rPr lang="en-US" sz="3200" dirty="0"/>
              <a:t> </a:t>
            </a:r>
            <a:r>
              <a:rPr lang="en-US" sz="3200" b="1" dirty="0"/>
              <a:t>ensure</a:t>
            </a:r>
            <a:r>
              <a:rPr lang="en-US" sz="3200" dirty="0"/>
              <a:t> the </a:t>
            </a:r>
            <a:r>
              <a:rPr lang="en-US" sz="3200" b="1" dirty="0"/>
              <a:t>sustainability</a:t>
            </a:r>
            <a:r>
              <a:rPr lang="en-US" sz="3200" dirty="0"/>
              <a:t> of the Fort Worth </a:t>
            </a:r>
            <a:r>
              <a:rPr lang="en-US" sz="3200" b="1" dirty="0"/>
              <a:t>Botanic Garden </a:t>
            </a:r>
            <a:r>
              <a:rPr lang="en-US" sz="3200" dirty="0"/>
              <a:t>and effectively </a:t>
            </a:r>
            <a:r>
              <a:rPr lang="en-US" sz="3200" b="1" dirty="0"/>
              <a:t>maximize the full potential </a:t>
            </a:r>
            <a:r>
              <a:rPr lang="en-US" sz="3200" dirty="0"/>
              <a:t>of the Garden as a </a:t>
            </a:r>
            <a:r>
              <a:rPr lang="en-US" sz="3200" b="1" dirty="0"/>
              <a:t>world class </a:t>
            </a:r>
            <a:r>
              <a:rPr lang="en-US" sz="3200" dirty="0"/>
              <a:t>museum while maintaining </a:t>
            </a:r>
            <a:r>
              <a:rPr lang="en-US" sz="3200" b="1" dirty="0"/>
              <a:t>accessibility </a:t>
            </a:r>
            <a:r>
              <a:rPr lang="en-US" sz="3200" dirty="0"/>
              <a:t>to all citizens.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concerns for the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9788"/>
            <a:ext cx="10515600" cy="4235824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Establish the </a:t>
            </a:r>
            <a:r>
              <a:rPr lang="en-US" b="1" dirty="0"/>
              <a:t>current condition </a:t>
            </a:r>
            <a:r>
              <a:rPr lang="en-US" dirty="0"/>
              <a:t>and </a:t>
            </a:r>
            <a:r>
              <a:rPr lang="en-US" b="1" dirty="0"/>
              <a:t>long term needs </a:t>
            </a:r>
            <a:r>
              <a:rPr lang="en-US" dirty="0"/>
              <a:t>of the Garden,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Determine what </a:t>
            </a:r>
            <a:r>
              <a:rPr lang="en-US" b="1" dirty="0"/>
              <a:t>additional funding </a:t>
            </a:r>
            <a:r>
              <a:rPr lang="en-US" dirty="0"/>
              <a:t>was </a:t>
            </a:r>
            <a:r>
              <a:rPr lang="en-US" b="1" dirty="0"/>
              <a:t>needed</a:t>
            </a:r>
            <a:r>
              <a:rPr lang="en-US" dirty="0"/>
              <a:t> to assure </a:t>
            </a:r>
            <a:r>
              <a:rPr lang="en-US" b="1" dirty="0"/>
              <a:t>sustainability</a:t>
            </a:r>
            <a:r>
              <a:rPr lang="en-US" dirty="0"/>
              <a:t> and review possible new funding sources,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Consider the </a:t>
            </a:r>
            <a:r>
              <a:rPr lang="en-US" b="1" dirty="0"/>
              <a:t>impact of potential fees </a:t>
            </a:r>
            <a:r>
              <a:rPr lang="en-US" dirty="0"/>
              <a:t>on the public and develop mechanisms that would assure </a:t>
            </a:r>
            <a:r>
              <a:rPr lang="en-US" b="1" dirty="0"/>
              <a:t>accessibility</a:t>
            </a:r>
            <a:r>
              <a:rPr lang="en-US" dirty="0"/>
              <a:t>, and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Evaluate various </a:t>
            </a:r>
            <a:r>
              <a:rPr lang="en-US" b="1" dirty="0"/>
              <a:t>governance options </a:t>
            </a:r>
            <a:r>
              <a:rPr lang="en-US" dirty="0"/>
              <a:t>and recommend which would </a:t>
            </a:r>
            <a:r>
              <a:rPr lang="en-US" b="1" dirty="0"/>
              <a:t>best serve the Garden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743" y="1554706"/>
            <a:ext cx="7641771" cy="1052569"/>
          </a:xfrm>
        </p:spPr>
        <p:txBody>
          <a:bodyPr/>
          <a:lstStyle/>
          <a:p>
            <a:pPr algn="ctr"/>
            <a:r>
              <a:rPr lang="en-US" dirty="0"/>
              <a:t>Revenue Goals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743" y="2607275"/>
            <a:ext cx="7641771" cy="392415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Find </a:t>
            </a:r>
            <a:r>
              <a:rPr lang="en-US" sz="3000" b="1" dirty="0"/>
              <a:t>best compromise between revenue and affordability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Invest in </a:t>
            </a:r>
            <a:r>
              <a:rPr lang="en-US" sz="3000" b="1" dirty="0"/>
              <a:t>programs</a:t>
            </a:r>
            <a:r>
              <a:rPr lang="en-US" sz="3000" dirty="0"/>
              <a:t> that improve </a:t>
            </a:r>
            <a:r>
              <a:rPr lang="en-US" sz="3000" b="1" dirty="0"/>
              <a:t>access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Engage and support </a:t>
            </a:r>
            <a:r>
              <a:rPr lang="en-US" sz="3000" b="1" dirty="0"/>
              <a:t>families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Improve </a:t>
            </a:r>
            <a:r>
              <a:rPr lang="en-US" sz="3000" b="1" dirty="0"/>
              <a:t>programming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Fully fund</a:t>
            </a:r>
            <a:r>
              <a:rPr lang="en-US" sz="3000" b="1" dirty="0"/>
              <a:t> operating needs</a:t>
            </a:r>
            <a:r>
              <a:rPr lang="en-US" sz="3000" dirty="0"/>
              <a:t> and address </a:t>
            </a:r>
            <a:r>
              <a:rPr lang="en-US" sz="3000" b="1" dirty="0"/>
              <a:t>deferred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4041"/>
          <a:stretch/>
        </p:blipFill>
        <p:spPr>
          <a:xfrm>
            <a:off x="8177348" y="766354"/>
            <a:ext cx="3836125" cy="55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4" y="1293797"/>
            <a:ext cx="10221686" cy="9860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2412274"/>
            <a:ext cx="10221686" cy="41767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An </a:t>
            </a:r>
            <a:r>
              <a:rPr lang="en-US" sz="3200" b="1" dirty="0"/>
              <a:t>admission fee is necessary </a:t>
            </a:r>
            <a:r>
              <a:rPr lang="en-US" sz="3200" dirty="0"/>
              <a:t>to accomplish these goals, but should be closely tied to </a:t>
            </a:r>
            <a:r>
              <a:rPr lang="en-US" sz="3200" b="1" dirty="0"/>
              <a:t>accessibility options </a:t>
            </a:r>
            <a:r>
              <a:rPr lang="en-US" sz="3200" dirty="0"/>
              <a:t>that allow all citizens to benefit from the Garden and its programs. It not only provides needed financial support, but </a:t>
            </a:r>
            <a:r>
              <a:rPr lang="en-US" sz="3200" b="1" dirty="0"/>
              <a:t>also drives a robust membership program </a:t>
            </a:r>
            <a:r>
              <a:rPr lang="en-US" sz="3200" dirty="0"/>
              <a:t>important for a </a:t>
            </a:r>
            <a:r>
              <a:rPr lang="en-US" sz="3200" b="1" dirty="0"/>
              <a:t>successful development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1196069"/>
            <a:ext cx="11644314" cy="1067844"/>
          </a:xfrm>
        </p:spPr>
        <p:txBody>
          <a:bodyPr/>
          <a:lstStyle/>
          <a:p>
            <a:pPr algn="ctr"/>
            <a:r>
              <a:rPr lang="en-US" b="1" dirty="0"/>
              <a:t>Approved Fees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918981"/>
              </p:ext>
            </p:extLst>
          </p:nvPr>
        </p:nvGraphicFramePr>
        <p:xfrm>
          <a:off x="400049" y="2807564"/>
          <a:ext cx="11644314" cy="38274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71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0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633">
                <a:tc>
                  <a:txBody>
                    <a:bodyPr/>
                    <a:lstStyle/>
                    <a:p>
                      <a:r>
                        <a:rPr lang="en-US" sz="2400" dirty="0"/>
                        <a:t>Membership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Includes: Plus reciprocal privileges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633">
                <a:tc>
                  <a:txBody>
                    <a:bodyPr/>
                    <a:lstStyle/>
                    <a:p>
                      <a:r>
                        <a:rPr lang="en-US" sz="2400" dirty="0"/>
                        <a:t>Family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named adults &amp; all children  &lt;18 years in household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33">
                <a:tc>
                  <a:txBody>
                    <a:bodyPr/>
                    <a:lstStyle/>
                    <a:p>
                      <a:r>
                        <a:rPr lang="en-US" sz="2400" dirty="0"/>
                        <a:t>Lone Star</a:t>
                      </a:r>
                      <a:r>
                        <a:rPr lang="en-US" sz="2400" baseline="0" dirty="0"/>
                        <a:t> Family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Same as above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$30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633"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One named</a:t>
                      </a:r>
                      <a:r>
                        <a:rPr lang="en-US" sz="2400" baseline="0" dirty="0"/>
                        <a:t> adult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633"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Two</a:t>
                      </a:r>
                      <a:r>
                        <a:rPr lang="en-US" sz="2400" baseline="0" dirty="0"/>
                        <a:t> named adults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633">
                <a:tc>
                  <a:txBody>
                    <a:bodyPr/>
                    <a:lstStyle/>
                    <a:p>
                      <a:r>
                        <a:rPr lang="en-US" sz="2400" dirty="0"/>
                        <a:t>Contributing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Family plus 1 additional adult per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633">
                <a:tc>
                  <a:txBody>
                    <a:bodyPr/>
                    <a:lstStyle/>
                    <a:p>
                      <a:r>
                        <a:rPr lang="en-US" sz="2400" dirty="0"/>
                        <a:t>Supporting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Family plus 2 additional adults per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2029">
                <a:tc>
                  <a:txBody>
                    <a:bodyPr/>
                    <a:lstStyle/>
                    <a:p>
                      <a:r>
                        <a:rPr lang="en-US" sz="2400" dirty="0"/>
                        <a:t>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Family plus 2 adults per visit and 2 event tickets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36086"/>
              </p:ext>
            </p:extLst>
          </p:nvPr>
        </p:nvGraphicFramePr>
        <p:xfrm>
          <a:off x="400051" y="2263913"/>
          <a:ext cx="11644312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9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3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1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592">
                <a:tc>
                  <a:txBody>
                    <a:bodyPr/>
                    <a:lstStyle/>
                    <a:p>
                      <a:r>
                        <a:rPr lang="en-US" sz="2400" dirty="0"/>
                        <a:t>Admission: Adults: $12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Child, 6 – 15: 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Senior, 65+: 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96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2476" y="1634682"/>
            <a:ext cx="7555502" cy="972594"/>
          </a:xfrm>
        </p:spPr>
        <p:txBody>
          <a:bodyPr/>
          <a:lstStyle/>
          <a:p>
            <a:pPr algn="ctr"/>
            <a:r>
              <a:rPr lang="en-US" dirty="0"/>
              <a:t>What the Research Says: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2475" y="2607276"/>
            <a:ext cx="7662181" cy="354497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b="1" dirty="0"/>
              <a:t>Free days </a:t>
            </a:r>
            <a:r>
              <a:rPr lang="en-US" sz="3000" dirty="0"/>
              <a:t>as primary access strategy </a:t>
            </a:r>
            <a:r>
              <a:rPr lang="en-US" sz="3000" b="1" dirty="0"/>
              <a:t>DO NOT change </a:t>
            </a:r>
            <a:r>
              <a:rPr lang="en-US" sz="3000" dirty="0"/>
              <a:t>visitor demographics or reach underserved audiences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b="1" dirty="0"/>
              <a:t>Well designed programs </a:t>
            </a:r>
            <a:r>
              <a:rPr lang="en-US" sz="3000" dirty="0"/>
              <a:t>funded by adequate revenue </a:t>
            </a:r>
            <a:r>
              <a:rPr lang="en-US" sz="3000" b="1" dirty="0"/>
              <a:t>DO improve </a:t>
            </a:r>
            <a:r>
              <a:rPr lang="en-US" sz="3000" dirty="0"/>
              <a:t>access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b="1" dirty="0"/>
              <a:t>Properly funded offerings </a:t>
            </a:r>
            <a:r>
              <a:rPr lang="en-US" sz="3000" dirty="0"/>
              <a:t>and facilities </a:t>
            </a:r>
            <a:r>
              <a:rPr lang="en-US" sz="3000" b="1" dirty="0"/>
              <a:t>build audiences</a:t>
            </a:r>
            <a:r>
              <a:rPr lang="en-US" sz="3000" dirty="0"/>
              <a:t>, including underserved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653721"/>
            <a:ext cx="3135086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604491"/>
            <a:ext cx="6990806" cy="991644"/>
          </a:xfrm>
        </p:spPr>
        <p:txBody>
          <a:bodyPr/>
          <a:lstStyle/>
          <a:p>
            <a:pPr algn="ctr"/>
            <a:r>
              <a:rPr lang="en-US" dirty="0"/>
              <a:t>Accessibility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607275"/>
            <a:ext cx="7239000" cy="3924153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Provide </a:t>
            </a:r>
            <a:r>
              <a:rPr lang="en-US" sz="3000" b="1" dirty="0"/>
              <a:t>multiple access options </a:t>
            </a:r>
            <a:r>
              <a:rPr lang="en-US" sz="3000" dirty="0"/>
              <a:t>to the garden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Reduce </a:t>
            </a:r>
            <a:r>
              <a:rPr lang="en-US" sz="3000" b="1" dirty="0"/>
              <a:t>impact on membership </a:t>
            </a:r>
            <a:r>
              <a:rPr lang="en-US" sz="3000" dirty="0"/>
              <a:t>through </a:t>
            </a:r>
            <a:r>
              <a:rPr lang="en-US" sz="3000" b="1" dirty="0"/>
              <a:t>carefully crafted programs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b="1" dirty="0"/>
              <a:t>Avoid issues </a:t>
            </a:r>
            <a:r>
              <a:rPr lang="en-US" sz="3000" dirty="0"/>
              <a:t>other institutions have experienced </a:t>
            </a:r>
            <a:r>
              <a:rPr lang="en-US" sz="3000" b="1" dirty="0"/>
              <a:t>relying on free admission </a:t>
            </a:r>
            <a:r>
              <a:rPr lang="en-US" sz="3000" dirty="0"/>
              <a:t>to assure </a:t>
            </a:r>
            <a:r>
              <a:rPr lang="en-US" sz="3000" b="1" dirty="0"/>
              <a:t>accessibility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38D2-7614-4876-AE63-586409EFDAB6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7" y="1642581"/>
            <a:ext cx="3135086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48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7FC99AA-39AD-E149-93E1-93F1CE02BAF6}" vid="{DCBEECF3-5060-1A43-A1EA-A170923CDCCC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13971</TotalTime>
  <Words>2168</Words>
  <Application>Microsoft Office PowerPoint</Application>
  <PresentationFormat>Widescreen</PresentationFormat>
  <Paragraphs>480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Wingdings</vt:lpstr>
      <vt:lpstr>Custom Design</vt:lpstr>
      <vt:lpstr>25_Office Theme</vt:lpstr>
      <vt:lpstr>2_Custom Design</vt:lpstr>
      <vt:lpstr>Botanic Garden  Accessibility Analysis</vt:lpstr>
      <vt:lpstr>Purpose of Today’s Presentation</vt:lpstr>
      <vt:lpstr>Strategic Plan: Task Force</vt:lpstr>
      <vt:lpstr>Key concerns for the Task Force</vt:lpstr>
      <vt:lpstr>Revenue Goals </vt:lpstr>
      <vt:lpstr>General Recommendation</vt:lpstr>
      <vt:lpstr>Approved Fees</vt:lpstr>
      <vt:lpstr>What the Research Says:</vt:lpstr>
      <vt:lpstr>Accessibility Goals</vt:lpstr>
      <vt:lpstr>Recommended Accessibility Options</vt:lpstr>
      <vt:lpstr>Motion from 11/13/2018 M&amp;C</vt:lpstr>
      <vt:lpstr>PowerPoint Presentation</vt:lpstr>
      <vt:lpstr>Input Session With Cultural Institutions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Recommended Accessibility Options</vt:lpstr>
      <vt:lpstr>PowerPoint Presentation</vt:lpstr>
      <vt:lpstr>PowerPoint Presentation</vt:lpstr>
      <vt:lpstr>Task Force Recommendations*</vt:lpstr>
      <vt:lpstr>PowerPoint Presentation</vt:lpstr>
      <vt:lpstr>PowerPoint Presentation</vt:lpstr>
      <vt:lpstr>PowerPoint Presentation</vt:lpstr>
      <vt:lpstr>Schedule for Task Force Recommendations</vt:lpstr>
      <vt:lpstr>Discussion and Questions</vt:lpstr>
    </vt:vector>
  </TitlesOfParts>
  <Company>City of Fort Worth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Heinzman, Gregg</dc:creator>
  <cp:lastModifiedBy>Byers, Bob</cp:lastModifiedBy>
  <cp:revision>538</cp:revision>
  <cp:lastPrinted>2019-06-18T16:13:29Z</cp:lastPrinted>
  <dcterms:created xsi:type="dcterms:W3CDTF">2016-12-21T21:03:48Z</dcterms:created>
  <dcterms:modified xsi:type="dcterms:W3CDTF">2019-06-18T16:31:59Z</dcterms:modified>
</cp:coreProperties>
</file>